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4"/>
  </p:notesMasterIdLst>
  <p:sldIdLst>
    <p:sldId id="256" r:id="rId3"/>
    <p:sldId id="257" r:id="rId4"/>
    <p:sldId id="282" r:id="rId5"/>
    <p:sldId id="258" r:id="rId6"/>
    <p:sldId id="259" r:id="rId7"/>
    <p:sldId id="260" r:id="rId8"/>
    <p:sldId id="283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86" r:id="rId19"/>
    <p:sldId id="270" r:id="rId20"/>
    <p:sldId id="284" r:id="rId21"/>
    <p:sldId id="285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906000" cy="6858000" type="A4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32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D81F9-D6A1-4FF3-9A2F-E78F441ED666}" type="datetimeFigureOut">
              <a:rPr lang="de-AT" smtClean="0"/>
              <a:pPr/>
              <a:t>20.05.2019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4238" y="801688"/>
            <a:ext cx="57912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F8355-25A8-44CD-A39A-D69BF4E325C2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Ad    SCHULTYPEN    Bedürfnisse der HS</a:t>
            </a:r>
            <a:r>
              <a:rPr lang="de-AT" baseline="0" dirty="0" smtClean="0"/>
              <a:t> heute MS sind </a:t>
            </a:r>
            <a:r>
              <a:rPr lang="de-AT" baseline="0" dirty="0" err="1" smtClean="0"/>
              <a:t>zT</a:t>
            </a:r>
            <a:r>
              <a:rPr lang="de-AT" baseline="0" dirty="0" smtClean="0"/>
              <a:t> andere als in AHS-Unterstufe  &gt;&gt;&gt; Felder schulautonom ebenso BO….</a:t>
            </a:r>
          </a:p>
          <a:p>
            <a:r>
              <a:rPr lang="de-AT" baseline="0" dirty="0" smtClean="0"/>
              <a:t>Ad  AUSLAND : schon im Schulversuch gw5-gw8 d. 1970er neben D GB…1980 </a:t>
            </a:r>
            <a:r>
              <a:rPr lang="de-AT" baseline="0" dirty="0" err="1" smtClean="0"/>
              <a:t>gwu</a:t>
            </a:r>
            <a:r>
              <a:rPr lang="de-AT" baseline="0" dirty="0" smtClean="0"/>
              <a:t> H. 5  </a:t>
            </a:r>
            <a:r>
              <a:rPr lang="de-AT" baseline="0" dirty="0" err="1" smtClean="0"/>
              <a:t>Did</a:t>
            </a:r>
            <a:r>
              <a:rPr lang="de-AT" baseline="0" dirty="0" smtClean="0"/>
              <a:t>. Spiele : GB ! …. Croquis ….Sitte </a:t>
            </a:r>
            <a:r>
              <a:rPr lang="de-AT" baseline="0" dirty="0" err="1" smtClean="0"/>
              <a:t>bzw</a:t>
            </a:r>
            <a:r>
              <a:rPr lang="de-AT" baseline="0" dirty="0" smtClean="0"/>
              <a:t> PS-Arbeit VOGLMAYR  2009</a:t>
            </a:r>
          </a:p>
          <a:p>
            <a:endParaRPr lang="de-AT" baseline="0" dirty="0" smtClean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8355-25A8-44CD-A39A-D69BF4E325C2}" type="slidenum">
              <a:rPr lang="de-AT" smtClean="0"/>
              <a:pPr/>
              <a:t>2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Im Zentrum möchte ich einige Beispiele bildhaft und </a:t>
            </a:r>
            <a:r>
              <a:rPr lang="de-AT" dirty="0" err="1" smtClean="0"/>
              <a:t>schlaglichhaft</a:t>
            </a:r>
            <a:r>
              <a:rPr lang="de-AT" dirty="0" smtClean="0"/>
              <a:t> anführen, die ich gem. mit </a:t>
            </a:r>
            <a:r>
              <a:rPr lang="de-AT" dirty="0" err="1" smtClean="0"/>
              <a:t>KollegInnen</a:t>
            </a:r>
            <a:r>
              <a:rPr lang="de-AT" dirty="0" smtClean="0"/>
              <a:t> (kein SB wird heute noch von einer Person geschrieben) in diese Vielfalt eingebracht habe</a:t>
            </a:r>
          </a:p>
          <a:p>
            <a:r>
              <a:rPr lang="de-AT" dirty="0" smtClean="0"/>
              <a:t>Auf der LINKEN Seite möchte ich die Aus- aber auch Fortbildungsziele anführen ….</a:t>
            </a:r>
          </a:p>
          <a:p>
            <a:r>
              <a:rPr lang="de-AT" dirty="0" smtClean="0"/>
              <a:t>RECHTS dann ….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8355-25A8-44CD-A39A-D69BF4E325C2}" type="slidenum">
              <a:rPr lang="de-AT" smtClean="0"/>
              <a:pPr/>
              <a:t>17</a:t>
            </a:fld>
            <a:endParaRPr lang="de-A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Rechts dann Zielvorstellungen </a:t>
            </a:r>
            <a:r>
              <a:rPr lang="de-AT" dirty="0" err="1" smtClean="0"/>
              <a:t>bzw</a:t>
            </a:r>
            <a:r>
              <a:rPr lang="de-AT" dirty="0" smtClean="0"/>
              <a:t> Notwendigkeiten die – durchaus fächerübergreifend in verschiedenen Lehrveranstaltungen – aus diesem wichtigen </a:t>
            </a:r>
            <a:r>
              <a:rPr lang="de-AT" dirty="0" err="1" smtClean="0"/>
              <a:t>bereich</a:t>
            </a:r>
            <a:r>
              <a:rPr lang="de-AT" dirty="0" smtClean="0"/>
              <a:t> einfließen sollten/können –</a:t>
            </a:r>
          </a:p>
          <a:p>
            <a:r>
              <a:rPr lang="de-AT" dirty="0" smtClean="0"/>
              <a:t>Siehe dazu am Ende meines Vortrags die aus</a:t>
            </a:r>
            <a:r>
              <a:rPr lang="de-AT" baseline="0" dirty="0" smtClean="0"/>
              <a:t> dieser langjährigen Beschäftigung entstandenen und online nutzbar gemachten FD-</a:t>
            </a:r>
            <a:r>
              <a:rPr lang="de-AT" baseline="0" dirty="0" err="1" smtClean="0"/>
              <a:t>Sstudentenarbeiten</a:t>
            </a:r>
            <a:r>
              <a:rPr lang="de-AT" baseline="0" dirty="0" smtClean="0"/>
              <a:t> – von PS über </a:t>
            </a:r>
            <a:r>
              <a:rPr lang="de-AT" baseline="0" dirty="0" err="1" smtClean="0"/>
              <a:t>Bed</a:t>
            </a:r>
            <a:r>
              <a:rPr lang="de-AT" baseline="0" dirty="0" smtClean="0"/>
              <a:t> bis hin zu von mir betreuten universitären Diplomarbeiten …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8355-25A8-44CD-A39A-D69BF4E325C2}" type="slidenum">
              <a:rPr lang="de-AT" smtClean="0"/>
              <a:pPr/>
              <a:t>18</a:t>
            </a:fld>
            <a:endParaRPr lang="de-A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Rechts dann Zielvorstellungen </a:t>
            </a:r>
            <a:r>
              <a:rPr lang="de-AT" dirty="0" err="1" smtClean="0"/>
              <a:t>bzw</a:t>
            </a:r>
            <a:r>
              <a:rPr lang="de-AT" dirty="0" smtClean="0"/>
              <a:t> Notwendigkeiten die – durchaus fächerübergreifend in verschiedenen Lehrveranstaltungen – aus diesem wichtigen </a:t>
            </a:r>
            <a:r>
              <a:rPr lang="de-AT" dirty="0" err="1" smtClean="0"/>
              <a:t>bereich</a:t>
            </a:r>
            <a:r>
              <a:rPr lang="de-AT" dirty="0" smtClean="0"/>
              <a:t> einfließen sollten/können –</a:t>
            </a:r>
          </a:p>
          <a:p>
            <a:r>
              <a:rPr lang="de-AT" dirty="0" smtClean="0"/>
              <a:t>Siehe dazu am Ende meines Vortrags die aus</a:t>
            </a:r>
            <a:r>
              <a:rPr lang="de-AT" baseline="0" dirty="0" smtClean="0"/>
              <a:t> dieser langjährigen Beschäftigung entstandenen und online nutzbar gemachten FD-</a:t>
            </a:r>
            <a:r>
              <a:rPr lang="de-AT" baseline="0" dirty="0" err="1" smtClean="0"/>
              <a:t>Sstudentenarbeiten</a:t>
            </a:r>
            <a:r>
              <a:rPr lang="de-AT" baseline="0" dirty="0" smtClean="0"/>
              <a:t> – von PS über </a:t>
            </a:r>
            <a:r>
              <a:rPr lang="de-AT" baseline="0" dirty="0" err="1" smtClean="0"/>
              <a:t>Bed</a:t>
            </a:r>
            <a:r>
              <a:rPr lang="de-AT" baseline="0" dirty="0" smtClean="0"/>
              <a:t> bis hin zu von mir betreuten universitären Diplomarbeiten …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8355-25A8-44CD-A39A-D69BF4E325C2}" type="slidenum">
              <a:rPr lang="de-AT" smtClean="0"/>
              <a:pPr/>
              <a:t>19</a:t>
            </a:fld>
            <a:endParaRPr lang="de-A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Rechts dann Zielvorstellungen </a:t>
            </a:r>
            <a:r>
              <a:rPr lang="de-AT" dirty="0" err="1" smtClean="0"/>
              <a:t>bzw</a:t>
            </a:r>
            <a:r>
              <a:rPr lang="de-AT" dirty="0" smtClean="0"/>
              <a:t> Notwendigkeiten die – durchaus fächerübergreifend in verschiedenen Lehrveranstaltungen – aus diesem wichtigen Bereich einfließen sollten/können –</a:t>
            </a:r>
          </a:p>
          <a:p>
            <a:r>
              <a:rPr lang="de-AT" dirty="0" smtClean="0"/>
              <a:t>Siehe dazu am Ende meines Vortrags die aus</a:t>
            </a:r>
            <a:r>
              <a:rPr lang="de-AT" baseline="0" dirty="0" smtClean="0"/>
              <a:t> dieser langjährigen Beschäftigung entstandenen und online nutzbar gemachten FD-</a:t>
            </a:r>
            <a:r>
              <a:rPr lang="de-AT" baseline="0" dirty="0" err="1" smtClean="0"/>
              <a:t>Sstudentenarbeiten</a:t>
            </a:r>
            <a:r>
              <a:rPr lang="de-AT" baseline="0" dirty="0" smtClean="0"/>
              <a:t> – von PS über </a:t>
            </a:r>
            <a:r>
              <a:rPr lang="de-AT" baseline="0" dirty="0" err="1" smtClean="0"/>
              <a:t>Bed</a:t>
            </a:r>
            <a:r>
              <a:rPr lang="de-AT" baseline="0" dirty="0" smtClean="0"/>
              <a:t> bis hin zu von mir betreuten universitären Diplomarbeiten …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8355-25A8-44CD-A39A-D69BF4E325C2}" type="slidenum">
              <a:rPr lang="de-AT" smtClean="0"/>
              <a:pPr/>
              <a:t>20</a:t>
            </a:fld>
            <a:endParaRPr lang="de-A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Abschließend möchte ich diese Gedanken zusammenführen in einer Darstellung die Folgerungen für das/einen </a:t>
            </a:r>
            <a:r>
              <a:rPr lang="de-AT" dirty="0" err="1" smtClean="0"/>
              <a:t>DREIGLIEDRIGEn</a:t>
            </a:r>
            <a:r>
              <a:rPr lang="de-AT" dirty="0" smtClean="0"/>
              <a:t>  Studiengang</a:t>
            </a:r>
            <a:r>
              <a:rPr lang="de-AT" baseline="0" dirty="0" smtClean="0"/>
              <a:t> mit seinem GW-</a:t>
            </a:r>
            <a:r>
              <a:rPr lang="de-AT" baseline="0" dirty="0" err="1" smtClean="0"/>
              <a:t>FACHDIDAKTIKschwerpunkten</a:t>
            </a:r>
            <a:r>
              <a:rPr lang="de-AT" baseline="0" dirty="0" smtClean="0"/>
              <a:t> skizziert</a:t>
            </a:r>
          </a:p>
          <a:p>
            <a:r>
              <a:rPr lang="de-AT" baseline="0" dirty="0" smtClean="0"/>
              <a:t>I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8355-25A8-44CD-A39A-D69BF4E325C2}" type="slidenum">
              <a:rPr lang="de-AT" smtClean="0"/>
              <a:pPr/>
              <a:t>21</a:t>
            </a:fld>
            <a:endParaRPr lang="de-A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Für diese oberste Ebene – die sicher nicht alle Studierende erreichen –</a:t>
            </a:r>
          </a:p>
          <a:p>
            <a:r>
              <a:rPr lang="de-AT" dirty="0" smtClean="0"/>
              <a:t>Ich verweise auf die am Beginn gezeigte Folie wo „ein fachlich – methodisch ordentlicher Unterricht“  das GENERAL-ZIEL wäre</a:t>
            </a:r>
          </a:p>
          <a:p>
            <a:r>
              <a:rPr lang="de-AT" dirty="0" smtClean="0"/>
              <a:t>Wir aber viel</a:t>
            </a:r>
            <a:r>
              <a:rPr lang="de-AT" baseline="0" dirty="0" smtClean="0"/>
              <a:t> stärker als heute danach trachten sollten, Lehrpersonen in dieser dritten Stufe intrinsisch zu motivieren weiterzuarbeiten</a:t>
            </a:r>
          </a:p>
          <a:p>
            <a:r>
              <a:rPr lang="de-AT" baseline="0" dirty="0" smtClean="0"/>
              <a:t>Was aber nur gelingen kann</a:t>
            </a:r>
          </a:p>
          <a:p>
            <a:r>
              <a:rPr lang="de-AT" baseline="0" dirty="0" smtClean="0"/>
              <a:t>Wenn ihnen schon in der Ausbildung  BEGEISTERUNG für ihr FACH…für eine breite Transmission in der Arbeit mit ihren </a:t>
            </a:r>
            <a:r>
              <a:rPr lang="de-AT" baseline="0" dirty="0" err="1" smtClean="0"/>
              <a:t>SuS</a:t>
            </a:r>
            <a:r>
              <a:rPr lang="de-AT" baseline="0" dirty="0" smtClean="0"/>
              <a:t> …</a:t>
            </a:r>
          </a:p>
          <a:p>
            <a:r>
              <a:rPr lang="de-AT" baseline="0" dirty="0" smtClean="0"/>
              <a:t>Aufgrund einer stets vermittelten „Erdung“ der FD-Lehre (gepaart </a:t>
            </a:r>
            <a:r>
              <a:rPr lang="de-AT" baseline="0" dirty="0" err="1" smtClean="0"/>
              <a:t>bzw</a:t>
            </a:r>
            <a:r>
              <a:rPr lang="de-AT" baseline="0" dirty="0" smtClean="0"/>
              <a:t> ausgerichtet auch mit kleinen Forschungsansätzen )</a:t>
            </a:r>
          </a:p>
          <a:p>
            <a:r>
              <a:rPr lang="de-AT" baseline="0" dirty="0" smtClean="0"/>
              <a:t>Die ihnen die PRAXISTAUGLICHKEIT  demonstriert – und Lust auf eigenständige Weiterentwicklung macht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8355-25A8-44CD-A39A-D69BF4E325C2}" type="slidenum">
              <a:rPr lang="de-AT" smtClean="0"/>
              <a:pPr/>
              <a:t>24</a:t>
            </a:fld>
            <a:endParaRPr lang="de-A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... auf der </a:t>
            </a:r>
            <a:r>
              <a:rPr lang="de-AT" dirty="0" err="1" smtClean="0"/>
              <a:t>LernplattformGW</a:t>
            </a:r>
            <a:r>
              <a:rPr lang="de-AT" dirty="0" smtClean="0"/>
              <a:t>. - und mündlich:          auf die ja die Ausbildung im Haus zentral zurückgreift.   An der ich seit zwei Jahren meinen </a:t>
            </a:r>
            <a:r>
              <a:rPr lang="de-AT" smtClean="0"/>
              <a:t>Beitrag leiste…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8355-25A8-44CD-A39A-D69BF4E325C2}" type="slidenum">
              <a:rPr lang="de-AT" smtClean="0"/>
              <a:pPr/>
              <a:t>26</a:t>
            </a:fld>
            <a:endParaRPr lang="de-A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8355-25A8-44CD-A39A-D69BF4E325C2}" type="slidenum">
              <a:rPr lang="de-AT" smtClean="0"/>
              <a:pPr/>
              <a:t>29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3872038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Nämlich welche Strategien führten zu akzeptierten Innovationen  (Zs. GW-U ab 1978) … </a:t>
            </a:r>
            <a:r>
              <a:rPr lang="de-AT" dirty="0" err="1" smtClean="0"/>
              <a:t>Matura</a:t>
            </a:r>
            <a:r>
              <a:rPr lang="de-AT" dirty="0" smtClean="0"/>
              <a:t>  !?</a:t>
            </a:r>
          </a:p>
          <a:p>
            <a:r>
              <a:rPr lang="de-AT" dirty="0" smtClean="0"/>
              <a:t>                                        wo wurden solche</a:t>
            </a:r>
            <a:r>
              <a:rPr lang="de-AT" baseline="0" dirty="0" smtClean="0"/>
              <a:t> nicht schlagend ? (Strukturen – etwa BHS…  bzw.  top-down etwa AHS-Oberstufe 2016…. S I  2019/20 ?????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8355-25A8-44CD-A39A-D69BF4E325C2}" type="slidenum">
              <a:rPr lang="de-AT" smtClean="0"/>
              <a:pPr/>
              <a:t>3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Nämlich welche Strategien führten zu akzeptierten Innovationen  (Zs. GW-U ab 1978) … </a:t>
            </a:r>
            <a:r>
              <a:rPr lang="de-AT" dirty="0" err="1" smtClean="0"/>
              <a:t>Matura</a:t>
            </a:r>
            <a:r>
              <a:rPr lang="de-AT" dirty="0" smtClean="0"/>
              <a:t>  !?</a:t>
            </a:r>
          </a:p>
          <a:p>
            <a:r>
              <a:rPr lang="de-AT" dirty="0" smtClean="0"/>
              <a:t>                                        wo wurden solche</a:t>
            </a:r>
            <a:r>
              <a:rPr lang="de-AT" baseline="0" dirty="0" smtClean="0"/>
              <a:t> nicht schlagend ? (Strukturen – etwa BHS…  bzw.  top-down etwa AHS-Oberstufe 2016…. S I  2019/20 ?????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8355-25A8-44CD-A39A-D69BF4E325C2}" type="slidenum">
              <a:rPr lang="de-AT" smtClean="0"/>
              <a:pPr/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Diese Folie soll die Chancen und Notwendigkeiten hier am Standort Linz kurz verdeutlichen…</a:t>
            </a:r>
          </a:p>
          <a:p>
            <a:r>
              <a:rPr lang="de-AT" dirty="0" smtClean="0"/>
              <a:t>Dank Kollegen Koller im Cluster Mitte insbes. In Linz weit bessere Ausgangsbedingungen als im Cluster Nord – wo die </a:t>
            </a:r>
            <a:r>
              <a:rPr lang="de-AT" dirty="0" err="1" smtClean="0"/>
              <a:t>gr</a:t>
            </a:r>
            <a:r>
              <a:rPr lang="de-AT" dirty="0" smtClean="0"/>
              <a:t>. UNIVIE fast könnte man sagen die PHs „feindlich übernommen“ hat…mit Folgen gerade was</a:t>
            </a:r>
            <a:r>
              <a:rPr lang="de-AT" baseline="0" dirty="0" smtClean="0"/>
              <a:t> eine</a:t>
            </a:r>
            <a:r>
              <a:rPr lang="de-AT" dirty="0" smtClean="0"/>
              <a:t> PRAXISORIENTIERTE Ausbildung gerade für die „herausforderndere Situation“ an den Wiener Hauptschulen / MS betrifft ! (hier </a:t>
            </a:r>
            <a:r>
              <a:rPr lang="de-AT" dirty="0" err="1" smtClean="0"/>
              <a:t>gin</a:t>
            </a:r>
            <a:r>
              <a:rPr lang="de-AT" dirty="0" smtClean="0"/>
              <a:t> Know-how verloren – obwohl</a:t>
            </a:r>
            <a:r>
              <a:rPr lang="de-AT" baseline="0" dirty="0" smtClean="0"/>
              <a:t> wir in Wien X mit einem PH1 in FD den </a:t>
            </a:r>
            <a:r>
              <a:rPr lang="de-AT" baseline="0" dirty="0" err="1" smtClean="0"/>
              <a:t>zZ</a:t>
            </a:r>
            <a:r>
              <a:rPr lang="de-AT" baseline="0" dirty="0" smtClean="0"/>
              <a:t> wohl profiliertesten GW-Fachdidaktiker in Österreich haben </a:t>
            </a:r>
            <a:r>
              <a:rPr lang="de-AT" baseline="0" dirty="0" err="1" smtClean="0"/>
              <a:t>Ch.F</a:t>
            </a:r>
            <a:r>
              <a:rPr lang="de-AT" baseline="0" dirty="0" smtClean="0"/>
              <a:t>. – der nebenbei bemerkt einer der letzten in solchen Spitzenpositionen ist, der ein langjähriges „Gehen auf zwei </a:t>
            </a:r>
            <a:r>
              <a:rPr lang="de-AT" baseline="0" dirty="0" err="1" smtClean="0"/>
              <a:t>beinen</a:t>
            </a:r>
            <a:r>
              <a:rPr lang="de-AT" baseline="0" dirty="0" smtClean="0"/>
              <a:t>“ sprich EIGENE Schulunterrichtspraxis + </a:t>
            </a:r>
            <a:r>
              <a:rPr lang="de-AT" baseline="0" dirty="0" err="1" smtClean="0"/>
              <a:t>akadem</a:t>
            </a:r>
            <a:r>
              <a:rPr lang="de-AT" baseline="0" dirty="0" smtClean="0"/>
              <a:t>. FD-Ausweis + die </a:t>
            </a:r>
            <a:r>
              <a:rPr lang="de-AT" baseline="0" dirty="0" err="1" smtClean="0"/>
              <a:t>zZ</a:t>
            </a:r>
            <a:r>
              <a:rPr lang="de-AT" baseline="0" dirty="0" smtClean="0"/>
              <a:t> wichtigsten FD-Schriften in Ö </a:t>
            </a:r>
            <a:r>
              <a:rPr lang="de-AT" baseline="0" dirty="0" err="1" smtClean="0"/>
              <a:t>verfaßt</a:t>
            </a:r>
            <a:r>
              <a:rPr lang="de-AT" baseline="0" dirty="0" smtClean="0"/>
              <a:t> !</a:t>
            </a:r>
          </a:p>
          <a:p>
            <a:r>
              <a:rPr lang="de-AT" baseline="0" dirty="0" smtClean="0"/>
              <a:t>Womit ich zur  nächsten Folie komme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8355-25A8-44CD-A39A-D69BF4E325C2}" type="slidenum">
              <a:rPr lang="de-AT" smtClean="0"/>
              <a:pPr/>
              <a:t>5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…die FD als Integrationsfeld deutlich machen soll</a:t>
            </a:r>
          </a:p>
          <a:p>
            <a:r>
              <a:rPr lang="de-AT" dirty="0" smtClean="0"/>
              <a:t>Das – soll sie nicht in abgehobene Theorien abgleiten, Nutzen und Akzeptanz bei </a:t>
            </a:r>
            <a:r>
              <a:rPr lang="de-AT" dirty="0" err="1" smtClean="0"/>
              <a:t>LuL</a:t>
            </a:r>
            <a:r>
              <a:rPr lang="de-AT" dirty="0" smtClean="0"/>
              <a:t> (nach ihrer Erstausbildung !)  haben eben auf diesen ZWEI Beinen stehen </a:t>
            </a:r>
            <a:r>
              <a:rPr lang="de-AT" dirty="0" err="1" smtClean="0"/>
              <a:t>muß</a:t>
            </a:r>
            <a:r>
              <a:rPr lang="de-AT" dirty="0" smtClean="0"/>
              <a:t> :</a:t>
            </a:r>
          </a:p>
          <a:p>
            <a:r>
              <a:rPr lang="de-AT" dirty="0" smtClean="0"/>
              <a:t>Ich kann diese</a:t>
            </a:r>
            <a:r>
              <a:rPr lang="de-AT" baseline="0" dirty="0" smtClean="0"/>
              <a:t> Notwendigkeit </a:t>
            </a:r>
            <a:r>
              <a:rPr lang="de-AT" dirty="0" smtClean="0"/>
              <a:t> aus meinem</a:t>
            </a:r>
            <a:r>
              <a:rPr lang="de-AT" baseline="0" dirty="0" smtClean="0"/>
              <a:t> Curriculum durchaus belegen …..   HAK/HAS…AHS + 17j </a:t>
            </a:r>
            <a:r>
              <a:rPr lang="de-AT" baseline="0" dirty="0" err="1" smtClean="0"/>
              <a:t>Wr</a:t>
            </a:r>
            <a:r>
              <a:rPr lang="de-AT" baseline="0" dirty="0" smtClean="0"/>
              <a:t>- HS…(wegen </a:t>
            </a:r>
            <a:r>
              <a:rPr lang="de-AT" baseline="0" dirty="0" err="1" smtClean="0"/>
              <a:t>PädaK</a:t>
            </a:r>
            <a:r>
              <a:rPr lang="de-AT" baseline="0" dirty="0" smtClean="0"/>
              <a:t>) + FD-Dissertation (&amp; Schrifttum     &gt;&gt;&gt; das seine breite aus der reflektierten Praxiserfahrung schöpfte…und </a:t>
            </a:r>
            <a:r>
              <a:rPr lang="de-AT" baseline="0" dirty="0" err="1" smtClean="0"/>
              <a:t>nachgewisesnermaßen</a:t>
            </a:r>
            <a:r>
              <a:rPr lang="de-AT" baseline="0" dirty="0" smtClean="0"/>
              <a:t>  bei den „</a:t>
            </a:r>
            <a:r>
              <a:rPr lang="de-AT" baseline="0" dirty="0" err="1" smtClean="0"/>
              <a:t>earliy-adapters</a:t>
            </a:r>
            <a:r>
              <a:rPr lang="de-AT" baseline="0" dirty="0" smtClean="0"/>
              <a:t>   anzusiedeln ist 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8355-25A8-44CD-A39A-D69BF4E325C2}" type="slidenum">
              <a:rPr lang="de-AT" smtClean="0"/>
              <a:pPr/>
              <a:t>6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Daraus ableitend möchte ich – angelehnt an den im Wirtschaftskundeteil von GW </a:t>
            </a:r>
            <a:r>
              <a:rPr lang="de-AT" baseline="0" dirty="0" smtClean="0"/>
              <a:t> eine</a:t>
            </a:r>
            <a:r>
              <a:rPr lang="de-AT" dirty="0" smtClean="0"/>
              <a:t> „Bedürfnispyramide“  eines fachdidaktischen Ausbildungsganges kurz</a:t>
            </a:r>
            <a:r>
              <a:rPr lang="de-AT" baseline="0" dirty="0" smtClean="0"/>
              <a:t> skizzieren –</a:t>
            </a:r>
          </a:p>
          <a:p>
            <a:r>
              <a:rPr lang="de-AT" baseline="0" dirty="0" smtClean="0"/>
              <a:t>Auf diese und die danach folgende dreistufige </a:t>
            </a:r>
            <a:r>
              <a:rPr lang="de-AT" baseline="0" dirty="0" err="1" smtClean="0"/>
              <a:t>Qulifikationsstruktur</a:t>
            </a:r>
            <a:r>
              <a:rPr lang="de-AT" baseline="0" dirty="0" smtClean="0"/>
              <a:t> können wir in der </a:t>
            </a:r>
            <a:r>
              <a:rPr lang="de-AT" baseline="0" dirty="0" err="1" smtClean="0"/>
              <a:t>diskussion</a:t>
            </a:r>
            <a:r>
              <a:rPr lang="de-AT" baseline="0" dirty="0" smtClean="0"/>
              <a:t> dann gerne noch näher eingehen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8355-25A8-44CD-A39A-D69BF4E325C2}" type="slidenum">
              <a:rPr lang="de-AT" smtClean="0"/>
              <a:pPr/>
              <a:t>9</a:t>
            </a:fld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Die Inhalte und Operatoren sollen</a:t>
            </a:r>
            <a:r>
              <a:rPr lang="de-AT" baseline="0" dirty="0" smtClean="0"/>
              <a:t> auch ein Fortschreiten von einfacheren zu komplexeren Strukturen und Anforderungen zeigen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8355-25A8-44CD-A39A-D69BF4E325C2}" type="slidenum">
              <a:rPr lang="de-AT" smtClean="0"/>
              <a:pPr/>
              <a:t>10</a:t>
            </a:fld>
            <a:endParaRPr lang="de-A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Ich wählte diese Beispiel aus, da die Erfahrung – gerade auch in der Fortbildung – zeigt, dass weit stärker als fachdidaktische </a:t>
            </a:r>
            <a:r>
              <a:rPr lang="de-AT" dirty="0" err="1" smtClean="0"/>
              <a:t>beiträge</a:t>
            </a:r>
            <a:r>
              <a:rPr lang="de-AT" dirty="0" smtClean="0"/>
              <a:t> in Zeitschriften – hier die größte </a:t>
            </a:r>
            <a:r>
              <a:rPr lang="de-AT" dirty="0" err="1" smtClean="0"/>
              <a:t>breitenwirkung</a:t>
            </a:r>
            <a:r>
              <a:rPr lang="de-AT" dirty="0" smtClean="0"/>
              <a:t> bei später in der Praxis stehenden Lehrpersonen stattfindet – siehe </a:t>
            </a:r>
            <a:r>
              <a:rPr lang="de-AT" dirty="0" err="1" smtClean="0"/>
              <a:t>Maturafragenanalyse</a:t>
            </a:r>
            <a:r>
              <a:rPr lang="de-AT" dirty="0" smtClean="0"/>
              <a:t> (woher kam das Material ? Aus </a:t>
            </a:r>
            <a:r>
              <a:rPr lang="de-AT" dirty="0" err="1" smtClean="0"/>
              <a:t>www</a:t>
            </a:r>
            <a:r>
              <a:rPr lang="de-AT" dirty="0" smtClean="0"/>
              <a:t> &amp; SB…… der Notwendigkeit heute 24 </a:t>
            </a:r>
            <a:r>
              <a:rPr lang="de-AT" dirty="0" err="1" smtClean="0"/>
              <a:t>WoStunden</a:t>
            </a:r>
            <a:r>
              <a:rPr lang="de-AT" dirty="0" smtClean="0"/>
              <a:t> – mitunter in </a:t>
            </a:r>
            <a:r>
              <a:rPr lang="de-AT" dirty="0" err="1" smtClean="0"/>
              <a:t>Einstundenfächern</a:t>
            </a:r>
            <a:r>
              <a:rPr lang="de-AT" dirty="0" smtClean="0"/>
              <a:t> – zu unterrichten …. UND eine heute in Österreich wirklich enorme VIELFALT – die wiederum die Chance ermöglicht gezielt auswählen zu können</a:t>
            </a:r>
          </a:p>
          <a:p>
            <a:r>
              <a:rPr lang="de-AT" dirty="0" smtClean="0"/>
              <a:t>Aber auch daraus zu lernen …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8355-25A8-44CD-A39A-D69BF4E325C2}" type="slidenum">
              <a:rPr lang="de-AT" smtClean="0"/>
              <a:pPr/>
              <a:t>15</a:t>
            </a:fld>
            <a:endParaRPr lang="de-A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Im Zentrum möchte ich einige Beispiele bildhaft und </a:t>
            </a:r>
            <a:r>
              <a:rPr lang="de-AT" dirty="0" err="1" smtClean="0"/>
              <a:t>schlaglichhaft</a:t>
            </a:r>
            <a:r>
              <a:rPr lang="de-AT" dirty="0" smtClean="0"/>
              <a:t> anführen, die ich gem. mit </a:t>
            </a:r>
            <a:r>
              <a:rPr lang="de-AT" dirty="0" err="1" smtClean="0"/>
              <a:t>KollegInnen</a:t>
            </a:r>
            <a:r>
              <a:rPr lang="de-AT" dirty="0" smtClean="0"/>
              <a:t> (kein SB wird heute noch von einer Person geschrieben) in diese Vielfalt eingebracht habe</a:t>
            </a:r>
          </a:p>
          <a:p>
            <a:r>
              <a:rPr lang="de-AT" dirty="0" smtClean="0"/>
              <a:t>Auf der LINKEN Seite möchte ich die Aus- aber auch Fortbildungsziele anführen ….</a:t>
            </a:r>
          </a:p>
          <a:p>
            <a:r>
              <a:rPr lang="de-AT" dirty="0" smtClean="0"/>
              <a:t>RECHTS dann ….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8355-25A8-44CD-A39A-D69BF4E325C2}" type="slidenum">
              <a:rPr lang="de-AT" smtClean="0"/>
              <a:pPr/>
              <a:t>16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01680" y="1825560"/>
            <a:ext cx="93020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01680" y="4191840"/>
            <a:ext cx="93020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01680" y="182556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068440" y="182556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301680" y="419184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5068440" y="419184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01680" y="1825560"/>
            <a:ext cx="29948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446640" y="1825560"/>
            <a:ext cx="29948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591600" y="1825560"/>
            <a:ext cx="29948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301680" y="4191840"/>
            <a:ext cx="29948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3446640" y="4191840"/>
            <a:ext cx="29948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body"/>
          </p:nvPr>
        </p:nvSpPr>
        <p:spPr>
          <a:xfrm>
            <a:off x="6591600" y="4191840"/>
            <a:ext cx="29948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301680" y="1825560"/>
            <a:ext cx="9302040" cy="4530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01680" y="1825560"/>
            <a:ext cx="9302040" cy="453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01680" y="1825560"/>
            <a:ext cx="4539240" cy="453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68440" y="1825560"/>
            <a:ext cx="4539240" cy="453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301680" y="795600"/>
            <a:ext cx="9302040" cy="4773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01680" y="182556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68440" y="1825560"/>
            <a:ext cx="4539240" cy="453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01680" y="419184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301680" y="1825560"/>
            <a:ext cx="9302040" cy="45302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01680" y="1825560"/>
            <a:ext cx="4539240" cy="453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068440" y="182556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068440" y="419184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01680" y="182556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068440" y="182556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301680" y="4191840"/>
            <a:ext cx="93020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01680" y="1825560"/>
            <a:ext cx="93020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01680" y="4191840"/>
            <a:ext cx="93020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301680" y="182556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5068440" y="182556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301680" y="419184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5068440" y="419184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01680" y="1825560"/>
            <a:ext cx="29948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446640" y="1825560"/>
            <a:ext cx="29948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591600" y="1825560"/>
            <a:ext cx="29948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301680" y="4191840"/>
            <a:ext cx="29948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3446640" y="4191840"/>
            <a:ext cx="29948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6591600" y="4191840"/>
            <a:ext cx="29948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301680" y="1825560"/>
            <a:ext cx="9302040" cy="453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01680" y="1825560"/>
            <a:ext cx="4539240" cy="453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8440" y="1825560"/>
            <a:ext cx="4539240" cy="453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301680" y="795600"/>
            <a:ext cx="9302040" cy="4773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de-A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01680" y="182556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68440" y="1825560"/>
            <a:ext cx="4539240" cy="453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301680" y="419184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01680" y="1825560"/>
            <a:ext cx="4539240" cy="4530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068440" y="182556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068440" y="419184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01680" y="182556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68440" y="1825560"/>
            <a:ext cx="45392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301680" y="4191840"/>
            <a:ext cx="9302040" cy="2160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595959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6"/>
          <p:cNvPicPr/>
          <p:nvPr/>
        </p:nvPicPr>
        <p:blipFill>
          <a:blip r:embed="rId14" cstate="print"/>
          <a:stretch/>
        </p:blipFill>
        <p:spPr>
          <a:xfrm>
            <a:off x="288720" y="284040"/>
            <a:ext cx="1839240" cy="511200"/>
          </a:xfrm>
          <a:prstGeom prst="rect">
            <a:avLst/>
          </a:prstGeom>
          <a:ln>
            <a:noFill/>
          </a:ln>
        </p:spPr>
      </p:pic>
      <p:sp>
        <p:nvSpPr>
          <p:cNvPr id="16" name="CustomShape 1"/>
          <p:cNvSpPr/>
          <p:nvPr/>
        </p:nvSpPr>
        <p:spPr>
          <a:xfrm>
            <a:off x="6971760" y="6363360"/>
            <a:ext cx="2709000" cy="3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fld id="{997BC855-CE65-4F42-A3C1-C5CCB1EAD85B}" type="slidenum">
              <a:rPr lang="de-AT" sz="1500" b="0" strike="noStrike" spc="-1">
                <a:solidFill>
                  <a:srgbClr val="002060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AT" sz="1500" b="0" strike="noStrike" spc="-1">
              <a:latin typeface="Arial"/>
            </a:endParaRPr>
          </a:p>
        </p:txBody>
      </p:sp>
      <p:pic>
        <p:nvPicPr>
          <p:cNvPr id="2" name="Grafik 9"/>
          <p:cNvPicPr/>
          <p:nvPr/>
        </p:nvPicPr>
        <p:blipFill>
          <a:blip r:embed="rId15" cstate="print"/>
          <a:stretch/>
        </p:blipFill>
        <p:spPr>
          <a:xfrm>
            <a:off x="217800" y="6105960"/>
            <a:ext cx="2220480" cy="541800"/>
          </a:xfrm>
          <a:prstGeom prst="rect">
            <a:avLst/>
          </a:prstGeom>
          <a:ln>
            <a:noFill/>
          </a:ln>
        </p:spPr>
      </p:pic>
      <p:sp>
        <p:nvSpPr>
          <p:cNvPr id="3" name="CustomShape 2"/>
          <p:cNvSpPr/>
          <p:nvPr/>
        </p:nvSpPr>
        <p:spPr>
          <a:xfrm>
            <a:off x="195840" y="141480"/>
            <a:ext cx="2024280" cy="66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" name="Group 3"/>
          <p:cNvGrpSpPr/>
          <p:nvPr/>
        </p:nvGrpSpPr>
        <p:grpSpPr>
          <a:xfrm>
            <a:off x="301680" y="1167840"/>
            <a:ext cx="9302040" cy="3943800"/>
            <a:chOff x="301680" y="1167840"/>
            <a:chExt cx="9302040" cy="3943800"/>
          </a:xfrm>
        </p:grpSpPr>
        <p:sp>
          <p:nvSpPr>
            <p:cNvPr id="5" name="CustomShape 4"/>
            <p:cNvSpPr/>
            <p:nvPr/>
          </p:nvSpPr>
          <p:spPr>
            <a:xfrm>
              <a:off x="301680" y="1167840"/>
              <a:ext cx="9302040" cy="3943800"/>
            </a:xfrm>
            <a:prstGeom prst="rect">
              <a:avLst/>
            </a:prstGeom>
            <a:solidFill>
              <a:srgbClr val="009EE3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CustomShape 5"/>
            <p:cNvSpPr/>
            <p:nvPr/>
          </p:nvSpPr>
          <p:spPr>
            <a:xfrm>
              <a:off x="1345320" y="1693080"/>
              <a:ext cx="424800" cy="4989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CustomShape 6"/>
            <p:cNvSpPr/>
            <p:nvPr/>
          </p:nvSpPr>
          <p:spPr>
            <a:xfrm>
              <a:off x="1806480" y="1696680"/>
              <a:ext cx="6751800" cy="4953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CustomShape 7"/>
            <p:cNvSpPr/>
            <p:nvPr/>
          </p:nvSpPr>
          <p:spPr>
            <a:xfrm>
              <a:off x="1810440" y="2255040"/>
              <a:ext cx="6751800" cy="983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CustomShape 8"/>
            <p:cNvSpPr/>
            <p:nvPr/>
          </p:nvSpPr>
          <p:spPr>
            <a:xfrm>
              <a:off x="1810440" y="3319200"/>
              <a:ext cx="6751800" cy="980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0" name="Grafik 10"/>
          <p:cNvPicPr/>
          <p:nvPr/>
        </p:nvPicPr>
        <p:blipFill>
          <a:blip r:embed="rId14" cstate="print"/>
          <a:stretch/>
        </p:blipFill>
        <p:spPr>
          <a:xfrm>
            <a:off x="288720" y="284040"/>
            <a:ext cx="1839240" cy="511200"/>
          </a:xfrm>
          <a:prstGeom prst="rect">
            <a:avLst/>
          </a:prstGeom>
          <a:ln>
            <a:noFill/>
          </a:ln>
        </p:spPr>
      </p:pic>
      <p:sp>
        <p:nvSpPr>
          <p:cNvPr id="11" name="PlaceHolder 9"/>
          <p:cNvSpPr>
            <a:spLocks noGrp="1"/>
          </p:cNvSpPr>
          <p:nvPr>
            <p:ph type="body"/>
          </p:nvPr>
        </p:nvSpPr>
        <p:spPr>
          <a:xfrm>
            <a:off x="1795320" y="1688400"/>
            <a:ext cx="6761520" cy="516240"/>
          </a:xfrm>
          <a:prstGeom prst="rect">
            <a:avLst/>
          </a:prstGeom>
        </p:spPr>
        <p:txBody>
          <a:bodyPr lIns="90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de-DE" sz="2200" b="0" strike="noStrike" spc="-1">
                <a:solidFill>
                  <a:srgbClr val="595959"/>
                </a:solidFill>
                <a:latin typeface="Calibri"/>
              </a:rPr>
              <a:t>Name</a:t>
            </a:r>
          </a:p>
        </p:txBody>
      </p:sp>
      <p:sp>
        <p:nvSpPr>
          <p:cNvPr id="12" name="PlaceHolder 10"/>
          <p:cNvSpPr>
            <a:spLocks noGrp="1"/>
          </p:cNvSpPr>
          <p:nvPr>
            <p:ph type="body"/>
          </p:nvPr>
        </p:nvSpPr>
        <p:spPr>
          <a:xfrm>
            <a:off x="1791720" y="2277720"/>
            <a:ext cx="6761520" cy="957600"/>
          </a:xfrm>
          <a:prstGeom prst="rect">
            <a:avLst/>
          </a:prstGeom>
        </p:spPr>
        <p:txBody>
          <a:bodyPr lIns="90000" anchor="ctr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de-DE" sz="4400" b="1" strike="noStrike" spc="-1">
                <a:solidFill>
                  <a:srgbClr val="595959"/>
                </a:solidFill>
                <a:latin typeface="Calibri"/>
              </a:rPr>
              <a:t>Überschrift 1</a:t>
            </a:r>
            <a:endParaRPr lang="de-DE" sz="44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13" name="PlaceHolder 11"/>
          <p:cNvSpPr>
            <a:spLocks noGrp="1"/>
          </p:cNvSpPr>
          <p:nvPr>
            <p:ph type="body"/>
          </p:nvPr>
        </p:nvSpPr>
        <p:spPr>
          <a:xfrm>
            <a:off x="1795320" y="3319200"/>
            <a:ext cx="6771240" cy="980280"/>
          </a:xfrm>
          <a:prstGeom prst="rect">
            <a:avLst/>
          </a:prstGeom>
        </p:spPr>
        <p:txBody>
          <a:bodyPr lIns="90000" anchor="ctr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de-DE" sz="4400" b="1" strike="noStrike" spc="-1">
                <a:solidFill>
                  <a:srgbClr val="595959"/>
                </a:solidFill>
                <a:latin typeface="Calibri"/>
              </a:rPr>
              <a:t>Überschrift 2</a:t>
            </a:r>
            <a:endParaRPr lang="de-DE" sz="4400" b="0" strike="noStrike" spc="-1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14" name="PlaceHolder 12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Format des Titeltextes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rafik 6"/>
          <p:cNvPicPr/>
          <p:nvPr/>
        </p:nvPicPr>
        <p:blipFill>
          <a:blip r:embed="rId14" cstate="print"/>
          <a:stretch/>
        </p:blipFill>
        <p:spPr>
          <a:xfrm>
            <a:off x="288720" y="284040"/>
            <a:ext cx="1839240" cy="51120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6971760" y="6363360"/>
            <a:ext cx="2709000" cy="31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fld id="{C2EB732A-769F-4D94-83A2-1EDF566BA23D}" type="slidenum">
              <a:rPr lang="de-AT" sz="1500" b="0" strike="noStrike" spc="-1">
                <a:solidFill>
                  <a:srgbClr val="002060"/>
                </a:solidFill>
                <a:latin typeface="Calibri"/>
              </a:rPr>
              <a:pPr algn="r">
                <a:lnSpc>
                  <a:spcPct val="100000"/>
                </a:lnSpc>
              </a:pPr>
              <a:t>‹Nr.›</a:t>
            </a:fld>
            <a:endParaRPr lang="de-AT" sz="1500" b="0" strike="noStrike" spc="-1">
              <a:latin typeface="Arial"/>
            </a:endParaRPr>
          </a:p>
        </p:txBody>
      </p:sp>
      <p:pic>
        <p:nvPicPr>
          <p:cNvPr id="53" name="Grafik 9"/>
          <p:cNvPicPr/>
          <p:nvPr/>
        </p:nvPicPr>
        <p:blipFill>
          <a:blip r:embed="rId15" cstate="print"/>
          <a:stretch/>
        </p:blipFill>
        <p:spPr>
          <a:xfrm>
            <a:off x="217800" y="6105960"/>
            <a:ext cx="2220480" cy="541800"/>
          </a:xfrm>
          <a:prstGeom prst="rect">
            <a:avLst/>
          </a:prstGeom>
          <a:ln>
            <a:noFill/>
          </a:ln>
        </p:spPr>
      </p:pic>
      <p:sp>
        <p:nvSpPr>
          <p:cNvPr id="54" name="CustomShape 2"/>
          <p:cNvSpPr/>
          <p:nvPr/>
        </p:nvSpPr>
        <p:spPr>
          <a:xfrm>
            <a:off x="195840" y="141480"/>
            <a:ext cx="2024280" cy="663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PlaceHolder 3"/>
          <p:cNvSpPr>
            <a:spLocks noGrp="1"/>
          </p:cNvSpPr>
          <p:nvPr>
            <p:ph type="title"/>
          </p:nvPr>
        </p:nvSpPr>
        <p:spPr>
          <a:xfrm>
            <a:off x="301680" y="795600"/>
            <a:ext cx="9302040" cy="1029600"/>
          </a:xfrm>
          <a:prstGeom prst="rect">
            <a:avLst/>
          </a:prstGeom>
        </p:spPr>
        <p:txBody>
          <a:bodyPr lIns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de-DE" sz="4400" b="1" strike="noStrike" spc="-1">
                <a:solidFill>
                  <a:srgbClr val="595959"/>
                </a:solidFill>
                <a:latin typeface="Calibri Light"/>
              </a:rPr>
              <a:t>Click to edit Master title style</a:t>
            </a:r>
            <a:endParaRPr lang="de-DE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01680" y="1825560"/>
            <a:ext cx="9302040" cy="4530240"/>
          </a:xfrm>
          <a:prstGeom prst="rect">
            <a:avLst/>
          </a:prstGeom>
        </p:spPr>
        <p:txBody>
          <a:bodyPr lIns="0">
            <a:noAutofit/>
          </a:bodyPr>
          <a:lstStyle/>
          <a:p>
            <a:pPr marL="177840" indent="-177480">
              <a:lnSpc>
                <a:spcPct val="90000"/>
              </a:lnSpc>
              <a:spcBef>
                <a:spcPts val="1001"/>
              </a:spcBef>
              <a:buClr>
                <a:srgbClr val="595959"/>
              </a:buClr>
              <a:buFont typeface="Arial"/>
              <a:buChar char="•"/>
            </a:pPr>
            <a:r>
              <a:rPr lang="de-DE" sz="2800" b="0" strike="noStrike" spc="-1">
                <a:solidFill>
                  <a:srgbClr val="595959"/>
                </a:solidFill>
                <a:latin typeface="Calibri"/>
              </a:rPr>
              <a:t>Edit Master text styles</a:t>
            </a:r>
          </a:p>
          <a:p>
            <a:pPr marL="444600" lvl="1" indent="-266400">
              <a:lnSpc>
                <a:spcPct val="90000"/>
              </a:lnSpc>
              <a:spcBef>
                <a:spcPts val="499"/>
              </a:spcBef>
              <a:buClr>
                <a:srgbClr val="595959"/>
              </a:buClr>
              <a:buFont typeface="Arial"/>
              <a:buChar char="•"/>
            </a:pPr>
            <a:r>
              <a:rPr lang="de-DE" sz="2400" b="0" strike="noStrike" spc="-1">
                <a:solidFill>
                  <a:srgbClr val="595959"/>
                </a:solidFill>
                <a:latin typeface="Calibri"/>
              </a:rPr>
              <a:t>Second level</a:t>
            </a:r>
          </a:p>
          <a:p>
            <a:pPr marL="622440" lvl="2" indent="-177480">
              <a:lnSpc>
                <a:spcPct val="90000"/>
              </a:lnSpc>
              <a:spcBef>
                <a:spcPts val="499"/>
              </a:spcBef>
              <a:buClr>
                <a:srgbClr val="595959"/>
              </a:buClr>
              <a:buFont typeface="Arial"/>
              <a:buChar char="•"/>
            </a:pPr>
            <a:r>
              <a:rPr lang="de-DE" sz="2000" b="0" strike="noStrike" spc="-1">
                <a:solidFill>
                  <a:srgbClr val="595959"/>
                </a:solidFill>
                <a:latin typeface="Calibri"/>
              </a:rPr>
              <a:t>Third level</a:t>
            </a:r>
          </a:p>
          <a:p>
            <a:pPr marL="809640" lvl="3" indent="-186840">
              <a:lnSpc>
                <a:spcPct val="90000"/>
              </a:lnSpc>
              <a:spcBef>
                <a:spcPts val="499"/>
              </a:spcBef>
              <a:buClr>
                <a:srgbClr val="595959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595959"/>
                </a:solidFill>
                <a:latin typeface="Calibri"/>
              </a:rPr>
              <a:t>Fourth level</a:t>
            </a:r>
          </a:p>
          <a:p>
            <a:pPr marL="987480" lvl="4" indent="-177480">
              <a:lnSpc>
                <a:spcPct val="90000"/>
              </a:lnSpc>
              <a:spcBef>
                <a:spcPts val="499"/>
              </a:spcBef>
              <a:buClr>
                <a:srgbClr val="595959"/>
              </a:buClr>
              <a:buFont typeface="Arial"/>
              <a:buChar char="•"/>
            </a:pPr>
            <a:r>
              <a:rPr lang="de-DE" sz="1800" b="0" strike="noStrike" spc="-1">
                <a:solidFill>
                  <a:srgbClr val="595959"/>
                </a:solidFill>
                <a:latin typeface="Calibri"/>
              </a:rPr>
              <a:t>Fifth level</a:t>
            </a:r>
          </a:p>
        </p:txBody>
      </p:sp>
      <p:sp>
        <p:nvSpPr>
          <p:cNvPr id="57" name="PlaceHolder 5"/>
          <p:cNvSpPr>
            <a:spLocks noGrp="1"/>
          </p:cNvSpPr>
          <p:nvPr>
            <p:ph type="dt"/>
          </p:nvPr>
        </p:nvSpPr>
        <p:spPr>
          <a:xfrm>
            <a:off x="301680" y="6363360"/>
            <a:ext cx="2228400" cy="364680"/>
          </a:xfrm>
          <a:prstGeom prst="rect">
            <a:avLst/>
          </a:prstGeom>
        </p:spPr>
        <p:txBody>
          <a:bodyPr lIns="0" tIns="45000" rIns="90000" bIns="45000">
            <a:noAutofit/>
          </a:bodyPr>
          <a:lstStyle/>
          <a:p>
            <a:endParaRPr lang="de-AT" sz="2400" b="0" strike="noStrike" spc="-1">
              <a:latin typeface="Times New Roman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sldNum"/>
          </p:nvPr>
        </p:nvSpPr>
        <p:spPr>
          <a:xfrm>
            <a:off x="3838680" y="6366600"/>
            <a:ext cx="2228400" cy="364680"/>
          </a:xfrm>
          <a:prstGeom prst="rect">
            <a:avLst/>
          </a:prstGeom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7EE978A0-E9AA-4256-92D3-5CC948D75F64}" type="slidenum">
              <a:rPr lang="de-AT" sz="1600" b="0" strike="noStrike" spc="-1">
                <a:solidFill>
                  <a:srgbClr val="595959"/>
                </a:solidFill>
                <a:latin typeface="Calibri"/>
              </a:rPr>
              <a:pPr algn="ctr">
                <a:lnSpc>
                  <a:spcPct val="100000"/>
                </a:lnSpc>
              </a:pPr>
              <a:t>‹Nr.›</a:t>
            </a:fld>
            <a:endParaRPr lang="de-AT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fachportal.ph-noe.ac.at/gwk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fachportal.ph-noe.ac.at/gwk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fachportal.ph-noe.ac.at/gw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achportal.ph-noe.ac.at/gw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achportal.ph-noe.ac.at/gwk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ivie.ac.at/geographie/fachdidaktik/Handbuch_MGW_16_2001/inhalt_Handbuch_Geographie_und_Wirtschaftskunde2001.htm" TargetMode="External"/><Relationship Id="rId3" Type="http://schemas.openxmlformats.org/officeDocument/2006/relationships/hyperlink" Target="http://fachportal.ph-noe.ac.at/gwk/" TargetMode="External"/><Relationship Id="rId7" Type="http://schemas.openxmlformats.org/officeDocument/2006/relationships/hyperlink" Target="https://www4.lernplattform.schule.at/gwk/course/index.php?categoryid=2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e.wikipedia.org/wiki/Geographie_und_Wirtschaftskunde" TargetMode="External"/><Relationship Id="rId11" Type="http://schemas.microsoft.com/office/2007/relationships/hdphoto" Target="../media/hdphoto1.wdp"/><Relationship Id="rId5" Type="http://schemas.openxmlformats.org/officeDocument/2006/relationships/hyperlink" Target="http://fachportal.ph-noe.ac.at/gwk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dugroup.at/praxis/portale/geographie-und-wirtschaftskunde/fachdidaktik-lehrplan/didaktik/kompetenzorientierter-gw-unterricht/detail/maturafragen-2014-in-geographie-u-wirtschaftskunde-im-bereich-des-ssr-fuer-wien.html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fachportal.ph-noe.ac.at/gwk/fortbildung/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fachportal.ph-noe.ac.at/gwk/studium-gwk/bed-themen/bed-arbeite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homepage.univie.ac.at/Christian.Sitte/FD/arbeiten.html" TargetMode="Externa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achportal.ph-noe.ac.at/gw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ulatlas.at/" TargetMode="External"/><Relationship Id="rId2" Type="http://schemas.openxmlformats.org/officeDocument/2006/relationships/hyperlink" Target="https://prezi.com/hi9b6l4r9qgo/virtuelle-exkursion-20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fachportal.ph-noe.ac.at/gwk" TargetMode="External"/><Relationship Id="rId4" Type="http://schemas.openxmlformats.org/officeDocument/2006/relationships/hyperlink" Target="https://www.youtube.com/watch?v=lDZeuZKA5D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fachportal.ph-noe.ac.at/gwk" TargetMode="External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achportal.ph-noe.ac.at/gw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achportal.ph-noe.ac.at/gw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1124744"/>
            <a:ext cx="9906000" cy="40324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5" name="TextShape 1"/>
          <p:cNvSpPr txBox="1"/>
          <p:nvPr/>
        </p:nvSpPr>
        <p:spPr>
          <a:xfrm>
            <a:off x="1795320" y="1688400"/>
            <a:ext cx="6761520" cy="516240"/>
          </a:xfrm>
          <a:prstGeom prst="rect">
            <a:avLst/>
          </a:prstGeom>
          <a:noFill/>
          <a:ln>
            <a:noFill/>
          </a:ln>
        </p:spPr>
        <p:txBody>
          <a:bodyPr lIns="90000" anchor="ctr">
            <a:noAutofit/>
          </a:bodyPr>
          <a:lstStyle/>
          <a:p>
            <a:endParaRPr lang="de-DE" sz="2800" b="0" strike="noStrike" spc="-1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1784648" y="1751320"/>
            <a:ext cx="6761520" cy="1461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anchor="ctr">
            <a:noAutofit/>
          </a:bodyPr>
          <a:lstStyle/>
          <a:p>
            <a:r>
              <a:rPr lang="de-DE" b="1" dirty="0" smtClean="0"/>
              <a:t>Aktuelle Herausforderungen </a:t>
            </a:r>
            <a:r>
              <a:rPr lang="de-DE" b="1" dirty="0"/>
              <a:t>im Fach </a:t>
            </a:r>
            <a:br>
              <a:rPr lang="de-DE" b="1" dirty="0"/>
            </a:br>
            <a:r>
              <a:rPr lang="de-DE" b="1" dirty="0"/>
              <a:t>Geographie und Wirtschaft in Lehre und Forschung in der </a:t>
            </a:r>
            <a:br>
              <a:rPr lang="de-DE" b="1" dirty="0"/>
            </a:br>
            <a:r>
              <a:rPr lang="de-DE" b="1" dirty="0"/>
              <a:t>Lehrer/-</a:t>
            </a:r>
            <a:r>
              <a:rPr lang="de-DE" b="1" dirty="0" err="1" smtClean="0"/>
              <a:t>innenbildung</a:t>
            </a:r>
            <a:r>
              <a:rPr lang="de-DE" dirty="0" smtClean="0"/>
              <a:t> </a:t>
            </a:r>
            <a:endParaRPr lang="de-DE" b="0" strike="noStrike" spc="-1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97" name="TextShape 3"/>
          <p:cNvSpPr txBox="1"/>
          <p:nvPr/>
        </p:nvSpPr>
        <p:spPr>
          <a:xfrm>
            <a:off x="1784648" y="3607232"/>
            <a:ext cx="6771240" cy="1261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0000" anchor="ctr">
            <a:noAutofit/>
          </a:bodyPr>
          <a:lstStyle/>
          <a:p>
            <a:r>
              <a:rPr lang="de-DE" sz="1600" b="0" strike="noStrike" spc="-1" dirty="0" smtClean="0">
                <a:solidFill>
                  <a:srgbClr val="595959"/>
                </a:solidFill>
                <a:latin typeface="Calibri"/>
              </a:rPr>
              <a:t>Mag. Dr.   </a:t>
            </a:r>
            <a:r>
              <a:rPr lang="de-DE" b="1" strike="noStrike" spc="-1" dirty="0" smtClean="0">
                <a:solidFill>
                  <a:srgbClr val="595959"/>
                </a:solidFill>
                <a:latin typeface="Calibri"/>
              </a:rPr>
              <a:t>Christian   S I T </a:t>
            </a:r>
            <a:r>
              <a:rPr lang="de-DE" b="1" strike="noStrike" spc="-1" dirty="0" err="1" smtClean="0">
                <a:solidFill>
                  <a:srgbClr val="595959"/>
                </a:solidFill>
                <a:latin typeface="Calibri"/>
              </a:rPr>
              <a:t>T</a:t>
            </a:r>
            <a:r>
              <a:rPr lang="de-DE" b="1" strike="noStrike" spc="-1" dirty="0" smtClean="0">
                <a:solidFill>
                  <a:srgbClr val="595959"/>
                </a:solidFill>
                <a:latin typeface="Calibri"/>
              </a:rPr>
              <a:t> E</a:t>
            </a:r>
          </a:p>
          <a:p>
            <a:r>
              <a:rPr lang="de-DE" sz="1600" spc="-1" dirty="0" smtClean="0">
                <a:solidFill>
                  <a:srgbClr val="595959"/>
                </a:solidFill>
                <a:latin typeface="Calibri"/>
              </a:rPr>
              <a:t>PH2-Prof. &amp; Univ. Lektor</a:t>
            </a:r>
            <a:endParaRPr lang="de-DE" sz="1600" b="1" strike="noStrike" spc="-1" dirty="0" smtClean="0">
              <a:solidFill>
                <a:srgbClr val="595959"/>
              </a:solidFill>
              <a:latin typeface="Calibri"/>
            </a:endParaRPr>
          </a:p>
          <a:p>
            <a:endParaRPr lang="de-DE" spc="-1" dirty="0">
              <a:solidFill>
                <a:srgbClr val="595959"/>
              </a:solidFill>
              <a:latin typeface="Calibri"/>
            </a:endParaRPr>
          </a:p>
          <a:p>
            <a:r>
              <a:rPr lang="de-DE" b="0" strike="noStrike" spc="-1" dirty="0" smtClean="0">
                <a:solidFill>
                  <a:srgbClr val="595959"/>
                </a:solidFill>
                <a:latin typeface="Calibri"/>
              </a:rPr>
              <a:t>Hearing an der PH-Linz                                                            22. </a:t>
            </a:r>
            <a:r>
              <a:rPr lang="de-DE" spc="-1" dirty="0">
                <a:solidFill>
                  <a:srgbClr val="595959"/>
                </a:solidFill>
                <a:latin typeface="Calibri"/>
              </a:rPr>
              <a:t>M</a:t>
            </a:r>
            <a:r>
              <a:rPr lang="de-DE" b="0" strike="noStrike" spc="-1" dirty="0" smtClean="0">
                <a:solidFill>
                  <a:srgbClr val="595959"/>
                </a:solidFill>
                <a:latin typeface="Calibri"/>
              </a:rPr>
              <a:t>ai 2019</a:t>
            </a:r>
            <a:endParaRPr lang="de-DE" b="0" strike="noStrike" spc="-1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72480" y="260648"/>
            <a:ext cx="20162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feld 8"/>
          <p:cNvSpPr txBox="1"/>
          <p:nvPr/>
        </p:nvSpPr>
        <p:spPr>
          <a:xfrm>
            <a:off x="6321152" y="630932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 smtClean="0"/>
              <a:t>http://fachportal.ph-noe.ac.at/gwk</a:t>
            </a:r>
            <a:endParaRPr lang="de-AT" sz="1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"/>
          <p:cNvGrpSpPr/>
          <p:nvPr/>
        </p:nvGrpSpPr>
        <p:grpSpPr>
          <a:xfrm>
            <a:off x="1328040" y="990720"/>
            <a:ext cx="7336440" cy="5072400"/>
            <a:chOff x="1328040" y="990720"/>
            <a:chExt cx="7336440" cy="5072400"/>
          </a:xfrm>
        </p:grpSpPr>
        <p:sp>
          <p:nvSpPr>
            <p:cNvPr id="132" name="CustomShape 2"/>
            <p:cNvSpPr/>
            <p:nvPr/>
          </p:nvSpPr>
          <p:spPr>
            <a:xfrm>
              <a:off x="1328040" y="1001520"/>
              <a:ext cx="7336440" cy="506160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" name="CustomShape 3"/>
            <p:cNvSpPr/>
            <p:nvPr/>
          </p:nvSpPr>
          <p:spPr>
            <a:xfrm>
              <a:off x="2362320" y="1012320"/>
              <a:ext cx="5246640" cy="361368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4" name="CustomShape 4"/>
            <p:cNvSpPr/>
            <p:nvPr/>
          </p:nvSpPr>
          <p:spPr>
            <a:xfrm>
              <a:off x="3559680" y="990720"/>
              <a:ext cx="2851560" cy="199188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5" name="CustomShape 5"/>
          <p:cNvSpPr/>
          <p:nvPr/>
        </p:nvSpPr>
        <p:spPr>
          <a:xfrm>
            <a:off x="228600" y="1262880"/>
            <a:ext cx="14691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i="1" strike="noStrike" spc="-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„Individuelle Bedürfnisse“</a:t>
            </a:r>
            <a:endParaRPr lang="de-AT" sz="1800" b="0" strike="noStrike" spc="-1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36" name="CustomShape 6"/>
          <p:cNvSpPr/>
          <p:nvPr/>
        </p:nvSpPr>
        <p:spPr>
          <a:xfrm>
            <a:off x="239400" y="2895480"/>
            <a:ext cx="1404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i="1" strike="noStrike" spc="-1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„Soziale Bedürfnisse“</a:t>
            </a:r>
            <a:endParaRPr lang="de-AT" sz="1800" b="0" strike="noStrike" spc="-1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37" name="CustomShape 7"/>
          <p:cNvSpPr/>
          <p:nvPr/>
        </p:nvSpPr>
        <p:spPr>
          <a:xfrm>
            <a:off x="272160" y="4669920"/>
            <a:ext cx="1523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i="1" strike="noStrike" spc="-1">
                <a:solidFill>
                  <a:srgbClr val="002060"/>
                </a:solidFill>
                <a:latin typeface="Calibri"/>
              </a:rPr>
              <a:t>„Existenzielle Bedürfnisse“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38" name="CustomShape 8"/>
          <p:cNvSpPr/>
          <p:nvPr/>
        </p:nvSpPr>
        <p:spPr>
          <a:xfrm>
            <a:off x="1908360" y="4707000"/>
            <a:ext cx="7768800" cy="137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499"/>
              </a:spcAft>
            </a:pPr>
            <a:r>
              <a:rPr lang="de-AT" sz="1800" b="0" strike="noStrike" spc="-1" dirty="0">
                <a:solidFill>
                  <a:srgbClr val="A6A6A6"/>
                </a:solidFill>
                <a:latin typeface="Calibri"/>
              </a:rPr>
              <a:t> </a:t>
            </a:r>
            <a:r>
              <a:rPr lang="de-AT" sz="1400" b="0" strike="noStrike" spc="-1" dirty="0">
                <a:solidFill>
                  <a:srgbClr val="000000"/>
                </a:solidFill>
                <a:latin typeface="Calibri"/>
              </a:rPr>
              <a:t>4.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Konzepte 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LESEN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 können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499"/>
              </a:spcAft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400" b="0" strike="noStrike" spc="-1" dirty="0">
                <a:solidFill>
                  <a:srgbClr val="000000"/>
                </a:solidFill>
                <a:latin typeface="Calibri"/>
              </a:rPr>
              <a:t>3.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FD-</a:t>
            </a:r>
            <a:r>
              <a:rPr lang="de-AT" sz="1800" b="0" strike="noStrike" spc="-1" dirty="0" err="1">
                <a:solidFill>
                  <a:srgbClr val="000000"/>
                </a:solidFill>
                <a:latin typeface="Calibri"/>
              </a:rPr>
              <a:t>wissenschaftl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de-AT" sz="1800" b="1" i="1" strike="noStrike" spc="-1" dirty="0">
                <a:solidFill>
                  <a:srgbClr val="000000"/>
                </a:solidFill>
                <a:latin typeface="Calibri"/>
              </a:rPr>
              <a:t>Analysen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 LESEN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…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EINORDNEN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…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VERSTEHEN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  können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499"/>
              </a:spcAft>
            </a:pP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400" b="0" strike="noStrike" spc="-1" dirty="0">
                <a:solidFill>
                  <a:srgbClr val="000000"/>
                </a:solidFill>
                <a:latin typeface="Calibri"/>
              </a:rPr>
              <a:t>2. </a:t>
            </a:r>
            <a:r>
              <a:rPr lang="de-AT" sz="1800" b="1" i="1" strike="noStrike" spc="-1" dirty="0" err="1">
                <a:solidFill>
                  <a:srgbClr val="000000"/>
                </a:solidFill>
                <a:latin typeface="Calibri"/>
              </a:rPr>
              <a:t>METHODEN</a:t>
            </a:r>
            <a:r>
              <a:rPr lang="de-AT" sz="1800" b="0" strike="noStrike" spc="-1" dirty="0" err="1">
                <a:solidFill>
                  <a:srgbClr val="000000"/>
                </a:solidFill>
                <a:latin typeface="Calibri"/>
              </a:rPr>
              <a:t>wissen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Aft>
                <a:spcPts val="499"/>
              </a:spcAft>
            </a:pP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400" b="0" strike="noStrike" spc="-1" dirty="0">
                <a:solidFill>
                  <a:srgbClr val="000000"/>
                </a:solidFill>
                <a:latin typeface="Calibri"/>
              </a:rPr>
              <a:t>1.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1" i="1" strike="noStrike" spc="-1" dirty="0">
                <a:solidFill>
                  <a:srgbClr val="000000"/>
                </a:solidFill>
                <a:latin typeface="Calibri"/>
              </a:rPr>
              <a:t>LEHRPLAN</a:t>
            </a:r>
            <a:r>
              <a:rPr lang="de-AT" sz="1800" b="0" i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(-</a:t>
            </a:r>
            <a:r>
              <a:rPr lang="de-AT" sz="1800" b="0" strike="noStrike" spc="-1" dirty="0" err="1">
                <a:solidFill>
                  <a:srgbClr val="000000"/>
                </a:solidFill>
                <a:latin typeface="Calibri"/>
              </a:rPr>
              <a:t>struktur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-)-Wissen sich aneignen       &gt;&gt; </a:t>
            </a:r>
            <a:r>
              <a:rPr lang="de-AT" sz="1600" b="0" i="1" strike="noStrike" spc="-1" dirty="0">
                <a:solidFill>
                  <a:srgbClr val="000000"/>
                </a:solidFill>
                <a:latin typeface="Calibri"/>
              </a:rPr>
              <a:t>etwa via Schulbuch-Analysen</a:t>
            </a: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140" name="CustomShape 10"/>
          <p:cNvSpPr/>
          <p:nvPr/>
        </p:nvSpPr>
        <p:spPr>
          <a:xfrm>
            <a:off x="2219400" y="4410000"/>
            <a:ext cx="6412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A6A6A6"/>
              </a:buClr>
              <a:buFont typeface="Arial"/>
              <a:buChar char="•"/>
            </a:pPr>
            <a:r>
              <a:rPr lang="de-AT" sz="1800" b="0" strike="noStrike" spc="-1" dirty="0">
                <a:solidFill>
                  <a:srgbClr val="A6A6A6"/>
                </a:solidFill>
                <a:latin typeface="Calibri"/>
              </a:rPr>
              <a:t>     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aus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FD-Analysen EIGENE Schlüsse ziehen können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141" name="CustomShape 11"/>
          <p:cNvSpPr/>
          <p:nvPr/>
        </p:nvSpPr>
        <p:spPr>
          <a:xfrm>
            <a:off x="4495680" y="3048120"/>
            <a:ext cx="91404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12"/>
          <p:cNvSpPr/>
          <p:nvPr/>
        </p:nvSpPr>
        <p:spPr>
          <a:xfrm flipV="1">
            <a:off x="9458280" y="4543560"/>
            <a:ext cx="360" cy="1466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"/>
          <p:cNvGrpSpPr/>
          <p:nvPr/>
        </p:nvGrpSpPr>
        <p:grpSpPr>
          <a:xfrm>
            <a:off x="1328040" y="990720"/>
            <a:ext cx="7336440" cy="5072400"/>
            <a:chOff x="1328040" y="990720"/>
            <a:chExt cx="7336440" cy="5072400"/>
          </a:xfrm>
        </p:grpSpPr>
        <p:sp>
          <p:nvSpPr>
            <p:cNvPr id="144" name="CustomShape 2"/>
            <p:cNvSpPr/>
            <p:nvPr/>
          </p:nvSpPr>
          <p:spPr>
            <a:xfrm>
              <a:off x="1328040" y="1001520"/>
              <a:ext cx="7336440" cy="506160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5" name="CustomShape 3"/>
            <p:cNvSpPr/>
            <p:nvPr/>
          </p:nvSpPr>
          <p:spPr>
            <a:xfrm>
              <a:off x="2362320" y="1012320"/>
              <a:ext cx="5246640" cy="361368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6" name="CustomShape 4"/>
            <p:cNvSpPr/>
            <p:nvPr/>
          </p:nvSpPr>
          <p:spPr>
            <a:xfrm>
              <a:off x="3559680" y="990720"/>
              <a:ext cx="2851560" cy="199188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7" name="CustomShape 5"/>
          <p:cNvSpPr/>
          <p:nvPr/>
        </p:nvSpPr>
        <p:spPr>
          <a:xfrm>
            <a:off x="228600" y="1262880"/>
            <a:ext cx="14691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i="1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„Individuelle Bedürfnisse“</a:t>
            </a:r>
            <a:endParaRPr lang="de-AT" sz="1800" b="0" strike="noStrike" spc="-1" dirty="0">
              <a:solidFill>
                <a:schemeClr val="bg1">
                  <a:lumMod val="65000"/>
                </a:schemeClr>
              </a:solidFill>
              <a:latin typeface="Arial"/>
            </a:endParaRPr>
          </a:p>
        </p:txBody>
      </p:sp>
      <p:sp>
        <p:nvSpPr>
          <p:cNvPr id="148" name="CustomShape 6"/>
          <p:cNvSpPr/>
          <p:nvPr/>
        </p:nvSpPr>
        <p:spPr>
          <a:xfrm>
            <a:off x="239400" y="2895480"/>
            <a:ext cx="1404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i="1" strike="noStrike" spc="-1">
                <a:solidFill>
                  <a:srgbClr val="002060"/>
                </a:solidFill>
                <a:latin typeface="Calibri"/>
              </a:rPr>
              <a:t>„Soziale Bedürfnisse“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49" name="CustomShape 7"/>
          <p:cNvSpPr/>
          <p:nvPr/>
        </p:nvSpPr>
        <p:spPr>
          <a:xfrm>
            <a:off x="272160" y="4669920"/>
            <a:ext cx="1523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i="1" strike="noStrike" spc="-1">
                <a:solidFill>
                  <a:srgbClr val="002060"/>
                </a:solidFill>
                <a:latin typeface="Calibri"/>
              </a:rPr>
              <a:t>„Existenzielle Bedürfnisse“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50" name="CustomShape 8"/>
          <p:cNvSpPr/>
          <p:nvPr/>
        </p:nvSpPr>
        <p:spPr>
          <a:xfrm>
            <a:off x="1908360" y="4707000"/>
            <a:ext cx="7768800" cy="137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spcAft>
                <a:spcPts val="499"/>
              </a:spcAft>
              <a:buClr>
                <a:srgbClr val="A6A6A6"/>
              </a:buClr>
              <a:buFont typeface="Arial"/>
              <a:buChar char="•"/>
            </a:pP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 Konzepte  </a:t>
            </a: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LESEN</a:t>
            </a: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  können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499"/>
              </a:spcAft>
              <a:buClr>
                <a:srgbClr val="A6A6A6"/>
              </a:buClr>
              <a:buFont typeface="Arial"/>
              <a:buChar char="•"/>
            </a:pP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  FD-wissenschaftl. </a:t>
            </a:r>
            <a:r>
              <a:rPr lang="de-AT" sz="1800" b="1" i="1" strike="noStrike" spc="-1">
                <a:solidFill>
                  <a:srgbClr val="A6A6A6"/>
                </a:solidFill>
                <a:latin typeface="Calibri"/>
              </a:rPr>
              <a:t>Analysen</a:t>
            </a: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 LESEN</a:t>
            </a: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… </a:t>
            </a: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EINORDNEN</a:t>
            </a: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… </a:t>
            </a: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VERSTEHEN</a:t>
            </a: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   können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499"/>
              </a:spcAft>
              <a:buClr>
                <a:srgbClr val="A6A6A6"/>
              </a:buClr>
              <a:buFont typeface="Arial"/>
              <a:buChar char="•"/>
            </a:pP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  </a:t>
            </a:r>
            <a:r>
              <a:rPr lang="de-AT" sz="1800" b="1" i="1" strike="noStrike" spc="-1">
                <a:solidFill>
                  <a:srgbClr val="A6A6A6"/>
                </a:solidFill>
                <a:latin typeface="Calibri"/>
              </a:rPr>
              <a:t>METHODEN</a:t>
            </a: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wissen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499"/>
              </a:spcAft>
              <a:buClr>
                <a:srgbClr val="A6A6A6"/>
              </a:buClr>
              <a:buFont typeface="Arial"/>
              <a:buChar char="•"/>
            </a:pP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  </a:t>
            </a:r>
            <a:r>
              <a:rPr lang="de-AT" sz="1800" b="1" i="1" strike="noStrike" spc="-1">
                <a:solidFill>
                  <a:srgbClr val="A6A6A6"/>
                </a:solidFill>
                <a:latin typeface="Calibri"/>
              </a:rPr>
              <a:t>LEHRPLAN</a:t>
            </a:r>
            <a:r>
              <a:rPr lang="de-AT" sz="1800" b="0" i="1" strike="noStrike" spc="-1">
                <a:solidFill>
                  <a:srgbClr val="A6A6A6"/>
                </a:solidFill>
                <a:latin typeface="Calibri"/>
              </a:rPr>
              <a:t> </a:t>
            </a: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(-struktur-)-Wissen sich aneignen             </a:t>
            </a:r>
            <a:r>
              <a:rPr lang="de-AT" sz="1800" b="0" i="1" strike="noStrike" spc="-1">
                <a:solidFill>
                  <a:srgbClr val="A6A6A6"/>
                </a:solidFill>
                <a:latin typeface="Calibri"/>
              </a:rPr>
              <a:t>…</a:t>
            </a:r>
            <a:r>
              <a:rPr lang="de-AT" sz="1600" b="0" i="1" strike="noStrike" spc="-1">
                <a:solidFill>
                  <a:srgbClr val="A6A6A6"/>
                </a:solidFill>
                <a:latin typeface="Calibri"/>
              </a:rPr>
              <a:t>etwa  Schulbuch-Analysen</a:t>
            </a:r>
            <a:r>
              <a:rPr lang="de-AT" sz="1600" b="0" strike="noStrike" spc="-1">
                <a:solidFill>
                  <a:srgbClr val="A6A6A6"/>
                </a:solidFill>
                <a:latin typeface="Calibri"/>
              </a:rPr>
              <a:t> 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151" name="CustomShape 9"/>
          <p:cNvSpPr/>
          <p:nvPr/>
        </p:nvSpPr>
        <p:spPr>
          <a:xfrm>
            <a:off x="1640632" y="3102480"/>
            <a:ext cx="8424936" cy="1168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A6A6A6"/>
              </a:buClr>
              <a:buFont typeface="Arial"/>
              <a:buChar char="•"/>
            </a:pPr>
            <a:r>
              <a:rPr lang="de-AT" sz="1800" b="1" strike="noStrike" spc="-1" dirty="0">
                <a:solidFill>
                  <a:srgbClr val="A6A6A6"/>
                </a:solidFill>
                <a:latin typeface="Calibri" pitchFamily="34" charset="0"/>
              </a:rPr>
              <a:t> </a:t>
            </a:r>
            <a:r>
              <a:rPr lang="de-AT" sz="2000" b="1" i="1" strike="noStrike" spc="-1" dirty="0">
                <a:solidFill>
                  <a:srgbClr val="000000"/>
                </a:solidFill>
                <a:latin typeface="Calibri" pitchFamily="34" charset="0"/>
              </a:rPr>
              <a:t>Konzepte</a:t>
            </a:r>
            <a:r>
              <a:rPr lang="de-AT" sz="2000" b="0" strike="noStrike" spc="-1" dirty="0">
                <a:solidFill>
                  <a:srgbClr val="000000"/>
                </a:solidFill>
                <a:latin typeface="Calibri" pitchFamily="34" charset="0"/>
              </a:rPr>
              <a:t> auf ihre Praxistauglichkeit (in d. jeweiligen Situation) </a:t>
            </a:r>
            <a:r>
              <a:rPr lang="de-AT" sz="2000" b="1" strike="noStrike" spc="-1" dirty="0" smtClean="0">
                <a:solidFill>
                  <a:srgbClr val="000000"/>
                </a:solidFill>
                <a:latin typeface="Calibri" pitchFamily="34" charset="0"/>
              </a:rPr>
              <a:t>BEURTEILEN</a:t>
            </a:r>
            <a:endParaRPr lang="de-AT" sz="2000" b="1" strike="noStrike" spc="-1" dirty="0">
              <a:latin typeface="Calibri" pitchFamily="34" charset="0"/>
            </a:endParaRPr>
          </a:p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AT" sz="2000" b="0" strike="noStrike" spc="-1" dirty="0">
                <a:solidFill>
                  <a:srgbClr val="000000"/>
                </a:solidFill>
                <a:latin typeface="Calibri" pitchFamily="34" charset="0"/>
              </a:rPr>
              <a:t> Notwendigkeit begreifen und </a:t>
            </a:r>
            <a:r>
              <a:rPr lang="de-AT" sz="2000" b="1" strike="noStrike" spc="-1" dirty="0">
                <a:solidFill>
                  <a:srgbClr val="000000"/>
                </a:solidFill>
                <a:latin typeface="Calibri" pitchFamily="34" charset="0"/>
              </a:rPr>
              <a:t>selbst</a:t>
            </a:r>
            <a:r>
              <a:rPr lang="de-AT" sz="2000" b="0" strike="noStrike" spc="-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de-AT" sz="2000" b="1" i="1" strike="noStrike" spc="-1" dirty="0">
                <a:solidFill>
                  <a:srgbClr val="000000"/>
                </a:solidFill>
                <a:latin typeface="Calibri" pitchFamily="34" charset="0"/>
              </a:rPr>
              <a:t>Problemlösungen</a:t>
            </a:r>
            <a:r>
              <a:rPr lang="de-AT" sz="2000" b="1" strike="noStrike" spc="-1" dirty="0">
                <a:solidFill>
                  <a:srgbClr val="000000"/>
                </a:solidFill>
                <a:latin typeface="Calibri" pitchFamily="34" charset="0"/>
              </a:rPr>
              <a:t> SUCHEN </a:t>
            </a:r>
            <a:r>
              <a:rPr lang="de-AT" sz="2000" b="0" strike="noStrike" spc="-1" dirty="0">
                <a:solidFill>
                  <a:srgbClr val="000000"/>
                </a:solidFill>
                <a:latin typeface="Calibri" pitchFamily="34" charset="0"/>
              </a:rPr>
              <a:t>können</a:t>
            </a:r>
            <a:endParaRPr lang="de-AT" sz="2000" b="0" strike="noStrike" spc="-1" dirty="0">
              <a:latin typeface="Calibri" pitchFamily="34" charset="0"/>
            </a:endParaRPr>
          </a:p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AT" sz="2000" b="0" strike="noStrike" spc="-1" dirty="0">
                <a:solidFill>
                  <a:srgbClr val="000000"/>
                </a:solidFill>
                <a:latin typeface="Calibri" pitchFamily="34" charset="0"/>
              </a:rPr>
              <a:t> ein Bouquet (auch) komplexerer Methoden &amp; Sozialformen </a:t>
            </a:r>
            <a:r>
              <a:rPr lang="de-AT" sz="2000" b="1" strike="noStrike" spc="-1" dirty="0">
                <a:solidFill>
                  <a:srgbClr val="000000"/>
                </a:solidFill>
                <a:latin typeface="Calibri" pitchFamily="34" charset="0"/>
              </a:rPr>
              <a:t>ANWENDEN</a:t>
            </a:r>
            <a:endParaRPr lang="de-AT" sz="2000" b="0" strike="noStrike" spc="-1" dirty="0">
              <a:latin typeface="Calibri" pitchFamily="34" charset="0"/>
            </a:endParaRPr>
          </a:p>
        </p:txBody>
      </p:sp>
      <p:sp>
        <p:nvSpPr>
          <p:cNvPr id="152" name="CustomShape 10"/>
          <p:cNvSpPr/>
          <p:nvPr/>
        </p:nvSpPr>
        <p:spPr>
          <a:xfrm>
            <a:off x="1915920" y="4408560"/>
            <a:ext cx="671616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A6A6A6"/>
              </a:buClr>
              <a:buFont typeface="Arial"/>
              <a:buChar char="•"/>
            </a:pPr>
            <a:r>
              <a:rPr lang="de-AT" sz="1800" b="0" strike="noStrike" spc="-1" dirty="0">
                <a:solidFill>
                  <a:srgbClr val="A6A6A6"/>
                </a:solidFill>
                <a:latin typeface="Calibri"/>
              </a:rPr>
              <a:t> </a:t>
            </a:r>
            <a:r>
              <a:rPr lang="de-AT" sz="1800" b="0" strike="noStrike" spc="-1" dirty="0" smtClean="0">
                <a:solidFill>
                  <a:srgbClr val="A6A6A6"/>
                </a:solidFill>
                <a:latin typeface="Calibri"/>
              </a:rPr>
              <a:t>       </a:t>
            </a:r>
            <a:r>
              <a:rPr lang="de-AT" sz="2000" b="0" strike="noStrike" spc="-1" dirty="0" smtClean="0">
                <a:latin typeface="Calibri"/>
              </a:rPr>
              <a:t>aus </a:t>
            </a:r>
            <a:r>
              <a:rPr lang="de-AT" sz="2000" b="0" strike="noStrike" spc="-1" dirty="0">
                <a:latin typeface="Calibri"/>
              </a:rPr>
              <a:t>FD-Analysen EIGENE Schlüsse ziehen können</a:t>
            </a:r>
            <a:endParaRPr lang="de-AT" sz="2000" b="0" strike="noStrike" spc="-1" dirty="0">
              <a:latin typeface="Arial"/>
            </a:endParaRPr>
          </a:p>
        </p:txBody>
      </p:sp>
      <p:sp>
        <p:nvSpPr>
          <p:cNvPr id="154" name="CustomShape 12"/>
          <p:cNvSpPr/>
          <p:nvPr/>
        </p:nvSpPr>
        <p:spPr>
          <a:xfrm>
            <a:off x="4495680" y="3048120"/>
            <a:ext cx="91404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"/>
          <p:cNvGrpSpPr/>
          <p:nvPr/>
        </p:nvGrpSpPr>
        <p:grpSpPr>
          <a:xfrm>
            <a:off x="1328040" y="990720"/>
            <a:ext cx="7336440" cy="5072400"/>
            <a:chOff x="1328040" y="990720"/>
            <a:chExt cx="7336440" cy="5072400"/>
          </a:xfrm>
        </p:grpSpPr>
        <p:sp>
          <p:nvSpPr>
            <p:cNvPr id="156" name="CustomShape 2"/>
            <p:cNvSpPr/>
            <p:nvPr/>
          </p:nvSpPr>
          <p:spPr>
            <a:xfrm>
              <a:off x="1328040" y="1001520"/>
              <a:ext cx="7336440" cy="506160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" name="CustomShape 3"/>
            <p:cNvSpPr/>
            <p:nvPr/>
          </p:nvSpPr>
          <p:spPr>
            <a:xfrm>
              <a:off x="2362320" y="1012320"/>
              <a:ext cx="5246640" cy="361368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" name="CustomShape 4"/>
            <p:cNvSpPr/>
            <p:nvPr/>
          </p:nvSpPr>
          <p:spPr>
            <a:xfrm>
              <a:off x="3559680" y="990720"/>
              <a:ext cx="2851560" cy="199188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59" name="CustomShape 5"/>
          <p:cNvSpPr/>
          <p:nvPr/>
        </p:nvSpPr>
        <p:spPr>
          <a:xfrm>
            <a:off x="228600" y="1262880"/>
            <a:ext cx="14691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i="1" strike="noStrike" spc="-1">
                <a:solidFill>
                  <a:srgbClr val="002060"/>
                </a:solidFill>
                <a:latin typeface="Calibri"/>
              </a:rPr>
              <a:t>„Individuelle Bedürfnisse“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60" name="CustomShape 6"/>
          <p:cNvSpPr/>
          <p:nvPr/>
        </p:nvSpPr>
        <p:spPr>
          <a:xfrm>
            <a:off x="239400" y="2895480"/>
            <a:ext cx="1404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i="1" strike="noStrike" spc="-1">
                <a:solidFill>
                  <a:srgbClr val="002060"/>
                </a:solidFill>
                <a:latin typeface="Calibri"/>
              </a:rPr>
              <a:t>„Soziale Bedürfnisse“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61" name="CustomShape 7"/>
          <p:cNvSpPr/>
          <p:nvPr/>
        </p:nvSpPr>
        <p:spPr>
          <a:xfrm>
            <a:off x="272160" y="4669920"/>
            <a:ext cx="1523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i="1" strike="noStrike" spc="-1">
                <a:solidFill>
                  <a:srgbClr val="002060"/>
                </a:solidFill>
                <a:latin typeface="Calibri"/>
              </a:rPr>
              <a:t>„Existenzielle Bedürfnisse“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62" name="CustomShape 8"/>
          <p:cNvSpPr/>
          <p:nvPr/>
        </p:nvSpPr>
        <p:spPr>
          <a:xfrm>
            <a:off x="1908360" y="4707000"/>
            <a:ext cx="7768800" cy="137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spcAft>
                <a:spcPts val="499"/>
              </a:spcAft>
              <a:buClr>
                <a:srgbClr val="A6A6A6"/>
              </a:buClr>
              <a:buFont typeface="Arial"/>
              <a:buChar char="•"/>
            </a:pP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 Konzepte  </a:t>
            </a: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LESEN</a:t>
            </a: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  können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499"/>
              </a:spcAft>
              <a:buClr>
                <a:srgbClr val="A6A6A6"/>
              </a:buClr>
              <a:buFont typeface="Arial"/>
              <a:buChar char="•"/>
            </a:pP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  FD-wissenschaftl. </a:t>
            </a:r>
            <a:r>
              <a:rPr lang="de-AT" sz="1800" b="1" i="1" strike="noStrike" spc="-1">
                <a:solidFill>
                  <a:srgbClr val="A6A6A6"/>
                </a:solidFill>
                <a:latin typeface="Calibri"/>
              </a:rPr>
              <a:t>Analysen</a:t>
            </a: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 LESEN</a:t>
            </a: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… </a:t>
            </a: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EINORDNEN</a:t>
            </a: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… </a:t>
            </a: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VERSTEHEN</a:t>
            </a: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   können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499"/>
              </a:spcAft>
              <a:buClr>
                <a:srgbClr val="A6A6A6"/>
              </a:buClr>
              <a:buFont typeface="Arial"/>
              <a:buChar char="•"/>
            </a:pP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  </a:t>
            </a:r>
            <a:r>
              <a:rPr lang="de-AT" sz="1800" b="1" i="1" strike="noStrike" spc="-1">
                <a:solidFill>
                  <a:srgbClr val="A6A6A6"/>
                </a:solidFill>
                <a:latin typeface="Calibri"/>
              </a:rPr>
              <a:t>METHODEN</a:t>
            </a: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wissen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499"/>
              </a:spcAft>
              <a:buClr>
                <a:srgbClr val="A6A6A6"/>
              </a:buClr>
              <a:buFont typeface="Arial"/>
              <a:buChar char="•"/>
            </a:pP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  </a:t>
            </a:r>
            <a:r>
              <a:rPr lang="de-AT" sz="1800" b="1" i="1" strike="noStrike" spc="-1">
                <a:solidFill>
                  <a:srgbClr val="A6A6A6"/>
                </a:solidFill>
                <a:latin typeface="Calibri"/>
              </a:rPr>
              <a:t>LEHRPLAN</a:t>
            </a:r>
            <a:r>
              <a:rPr lang="de-AT" sz="1800" b="0" i="1" strike="noStrike" spc="-1">
                <a:solidFill>
                  <a:srgbClr val="A6A6A6"/>
                </a:solidFill>
                <a:latin typeface="Calibri"/>
              </a:rPr>
              <a:t> </a:t>
            </a: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(-struktur-)-Wissen sich aneignen             </a:t>
            </a:r>
            <a:r>
              <a:rPr lang="de-AT" sz="1800" b="0" i="1" strike="noStrike" spc="-1">
                <a:solidFill>
                  <a:srgbClr val="A6A6A6"/>
                </a:solidFill>
                <a:latin typeface="Calibri"/>
              </a:rPr>
              <a:t>…</a:t>
            </a:r>
            <a:r>
              <a:rPr lang="de-AT" sz="1600" b="0" i="1" strike="noStrike" spc="-1">
                <a:solidFill>
                  <a:srgbClr val="A6A6A6"/>
                </a:solidFill>
                <a:latin typeface="Calibri"/>
              </a:rPr>
              <a:t>etwa  Schulbuch-Analysen</a:t>
            </a:r>
            <a:r>
              <a:rPr lang="de-AT" sz="1600" b="0" strike="noStrike" spc="-1">
                <a:solidFill>
                  <a:srgbClr val="A6A6A6"/>
                </a:solidFill>
                <a:latin typeface="Calibri"/>
              </a:rPr>
              <a:t> 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163" name="CustomShape 9"/>
          <p:cNvSpPr/>
          <p:nvPr/>
        </p:nvSpPr>
        <p:spPr>
          <a:xfrm>
            <a:off x="1893960" y="3102480"/>
            <a:ext cx="7739280" cy="10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A6A6A6"/>
              </a:buClr>
              <a:buFont typeface="Arial"/>
              <a:buChar char="•"/>
            </a:pP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 </a:t>
            </a:r>
            <a:r>
              <a:rPr lang="de-AT" sz="1800" b="1" i="1" strike="noStrike" spc="-1">
                <a:solidFill>
                  <a:srgbClr val="A6A6A6"/>
                </a:solidFill>
                <a:latin typeface="Calibri"/>
              </a:rPr>
              <a:t>Konzepte</a:t>
            </a: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 auf ihre Praxistauglichkeit (in d. jeweiligen Situation) </a:t>
            </a: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BEURTEILEN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A6A6A6"/>
              </a:buClr>
              <a:buFont typeface="Arial"/>
              <a:buChar char="•"/>
            </a:pP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 Notwendigkeit begreifen und selbst </a:t>
            </a:r>
            <a:r>
              <a:rPr lang="de-AT" sz="1800" b="1" i="1" strike="noStrike" spc="-1">
                <a:solidFill>
                  <a:srgbClr val="A6A6A6"/>
                </a:solidFill>
                <a:latin typeface="Calibri"/>
              </a:rPr>
              <a:t>Problemlösungen</a:t>
            </a: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 SUCHEN </a:t>
            </a: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können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A6A6A6"/>
              </a:buClr>
              <a:buFont typeface="Arial"/>
              <a:buChar char="•"/>
            </a:pP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 ein Bouquet (auch) komplexerer Methoden &amp; Sozialformen </a:t>
            </a: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ANWENDEN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64" name="CustomShape 10"/>
          <p:cNvSpPr/>
          <p:nvPr/>
        </p:nvSpPr>
        <p:spPr>
          <a:xfrm>
            <a:off x="1915920" y="4408560"/>
            <a:ext cx="67161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A6A6A6"/>
              </a:buClr>
              <a:buFont typeface="Arial"/>
              <a:buChar char="•"/>
            </a:pPr>
            <a:r>
              <a:rPr lang="de-AT" sz="1800" b="0" strike="noStrike" spc="-1" dirty="0">
                <a:solidFill>
                  <a:srgbClr val="A6A6A6"/>
                </a:solidFill>
                <a:latin typeface="Calibri"/>
              </a:rPr>
              <a:t> </a:t>
            </a:r>
            <a:r>
              <a:rPr lang="de-AT" sz="1800" b="0" strike="noStrike" spc="-1" dirty="0" smtClean="0">
                <a:solidFill>
                  <a:srgbClr val="A6A6A6"/>
                </a:solidFill>
                <a:latin typeface="Calibri"/>
              </a:rPr>
              <a:t>      aus </a:t>
            </a:r>
            <a:r>
              <a:rPr lang="de-AT" sz="1800" b="0" strike="noStrike" spc="-1" dirty="0">
                <a:solidFill>
                  <a:srgbClr val="A6A6A6"/>
                </a:solidFill>
                <a:latin typeface="Calibri"/>
              </a:rPr>
              <a:t>FD-Analysen EIGENE Schlüsse ziehen können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165" name="CustomShape 11"/>
          <p:cNvSpPr/>
          <p:nvPr/>
        </p:nvSpPr>
        <p:spPr>
          <a:xfrm>
            <a:off x="1928664" y="1124744"/>
            <a:ext cx="6264696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  </a:t>
            </a:r>
            <a:r>
              <a:rPr lang="de-AT" sz="2000" b="0" strike="noStrike" spc="-1" dirty="0" smtClean="0">
                <a:solidFill>
                  <a:srgbClr val="000000"/>
                </a:solidFill>
                <a:latin typeface="Calibri"/>
              </a:rPr>
              <a:t>Fachdidaktik </a:t>
            </a:r>
            <a:r>
              <a:rPr lang="de-AT" sz="2000" b="0" strike="noStrike" spc="-1" dirty="0">
                <a:solidFill>
                  <a:srgbClr val="000000"/>
                </a:solidFill>
                <a:latin typeface="Calibri"/>
              </a:rPr>
              <a:t>wissenschaftsorientiert betreiben können </a:t>
            </a:r>
            <a:endParaRPr lang="de-AT" sz="20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AT" sz="2000" b="1" strike="noStrike" spc="-1" dirty="0">
                <a:solidFill>
                  <a:srgbClr val="000000"/>
                </a:solidFill>
                <a:latin typeface="Calibri"/>
              </a:rPr>
              <a:t>             </a:t>
            </a:r>
            <a:r>
              <a:rPr lang="de-AT" sz="2000" b="1" strike="noStrike" spc="-1" dirty="0" smtClean="0">
                <a:solidFill>
                  <a:srgbClr val="000000"/>
                </a:solidFill>
                <a:latin typeface="Calibri"/>
              </a:rPr>
              <a:t>         … </a:t>
            </a:r>
            <a:r>
              <a:rPr lang="de-AT" sz="2000" b="1" strike="noStrike" spc="-1" dirty="0">
                <a:solidFill>
                  <a:srgbClr val="000000"/>
                </a:solidFill>
                <a:latin typeface="Calibri"/>
              </a:rPr>
              <a:t>Fragen   </a:t>
            </a:r>
            <a:r>
              <a:rPr lang="de-AT" sz="2000" b="1" strike="noStrike" spc="-1" dirty="0">
                <a:solidFill>
                  <a:schemeClr val="bg1"/>
                </a:solidFill>
                <a:latin typeface="Calibri"/>
              </a:rPr>
              <a:t>stellen</a:t>
            </a:r>
            <a:r>
              <a:rPr lang="de-AT" sz="20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2000" b="0" strike="noStrike" spc="-1" dirty="0">
                <a:solidFill>
                  <a:srgbClr val="000000"/>
                </a:solidFill>
                <a:latin typeface="Calibri"/>
              </a:rPr>
              <a:t>können </a:t>
            </a:r>
            <a:endParaRPr lang="de-AT" sz="20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AT" sz="2000" b="0" strike="noStrike" spc="-1" dirty="0">
                <a:solidFill>
                  <a:srgbClr val="000000"/>
                </a:solidFill>
                <a:latin typeface="Calibri"/>
              </a:rPr>
              <a:t>             </a:t>
            </a:r>
            <a:r>
              <a:rPr lang="de-AT" sz="2000" b="1" strike="noStrike" spc="-1" dirty="0">
                <a:solidFill>
                  <a:srgbClr val="000000"/>
                </a:solidFill>
                <a:latin typeface="Calibri"/>
              </a:rPr>
              <a:t>…</a:t>
            </a:r>
            <a:r>
              <a:rPr lang="de-A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2000" b="1" strike="noStrike" spc="-1" dirty="0">
                <a:solidFill>
                  <a:srgbClr val="000000"/>
                </a:solidFill>
                <a:latin typeface="Calibri"/>
              </a:rPr>
              <a:t>Konzepte </a:t>
            </a:r>
            <a:r>
              <a:rPr lang="de-AT" sz="2000" b="1" strike="noStrike" spc="-1" dirty="0" err="1">
                <a:solidFill>
                  <a:schemeClr val="bg1"/>
                </a:solidFill>
                <a:latin typeface="Calibri"/>
              </a:rPr>
              <a:t>mitentwickeln</a:t>
            </a:r>
            <a:r>
              <a:rPr lang="de-A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2000" b="0" strike="noStrike" spc="-1" dirty="0" smtClean="0">
                <a:solidFill>
                  <a:srgbClr val="000000"/>
                </a:solidFill>
                <a:latin typeface="Calibri"/>
              </a:rPr>
              <a:t> können </a:t>
            </a:r>
            <a:endParaRPr lang="de-AT" sz="20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AT" sz="20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2000" b="0" strike="noStrike" spc="-1" dirty="0" smtClean="0">
                <a:solidFill>
                  <a:srgbClr val="000000"/>
                </a:solidFill>
                <a:latin typeface="Calibri"/>
              </a:rPr>
              <a:t>   </a:t>
            </a:r>
            <a:r>
              <a:rPr lang="de-AT" sz="2000" b="0" strike="noStrike" spc="-1" dirty="0">
                <a:solidFill>
                  <a:srgbClr val="000000"/>
                </a:solidFill>
                <a:latin typeface="Calibri"/>
              </a:rPr>
              <a:t>FD Analysen &amp; </a:t>
            </a:r>
            <a:r>
              <a:rPr lang="de-AT" sz="2000" b="0" strike="noStrike" spc="-1" dirty="0">
                <a:solidFill>
                  <a:schemeClr val="bg1"/>
                </a:solidFill>
                <a:latin typeface="Calibri"/>
              </a:rPr>
              <a:t>Konzepte </a:t>
            </a:r>
            <a:r>
              <a:rPr lang="de-AT" sz="2000" b="1" strike="noStrike" spc="-1" dirty="0" smtClean="0">
                <a:solidFill>
                  <a:schemeClr val="bg1"/>
                </a:solidFill>
                <a:latin typeface="Calibri"/>
              </a:rPr>
              <a:t>VARIIERE</a:t>
            </a:r>
            <a:r>
              <a:rPr lang="de-AT" sz="2000" b="1" strike="noStrike" spc="-1" dirty="0" smtClean="0">
                <a:solidFill>
                  <a:srgbClr val="000000"/>
                </a:solidFill>
                <a:latin typeface="Calibri"/>
              </a:rPr>
              <a:t>N </a:t>
            </a:r>
            <a:r>
              <a:rPr lang="de-AT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2000" b="0" strike="noStrike" spc="-1" dirty="0">
                <a:solidFill>
                  <a:srgbClr val="000000"/>
                </a:solidFill>
                <a:latin typeface="Calibri"/>
              </a:rPr>
              <a:t>können</a:t>
            </a:r>
            <a:endParaRPr lang="de-AT" sz="2000" b="0" strike="noStrike" spc="-1" dirty="0"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601"/>
              </a:spcAft>
            </a:pPr>
            <a:r>
              <a:rPr lang="de-AT" sz="2000" b="0" strike="noStrike" spc="-1" dirty="0">
                <a:solidFill>
                  <a:srgbClr val="000000"/>
                </a:solidFill>
                <a:latin typeface="Calibri"/>
              </a:rPr>
              <a:t>… situationsabhängig,  individuell </a:t>
            </a:r>
            <a:r>
              <a:rPr lang="de-AT" sz="2000" b="0" strike="noStrike" spc="-1" dirty="0" smtClean="0">
                <a:solidFill>
                  <a:srgbClr val="000000"/>
                </a:solidFill>
                <a:latin typeface="Calibri"/>
              </a:rPr>
              <a:t>&amp;  </a:t>
            </a:r>
            <a:r>
              <a:rPr lang="de-AT" sz="2000" b="0" strike="noStrike" spc="-1" dirty="0">
                <a:solidFill>
                  <a:srgbClr val="000000"/>
                </a:solidFill>
                <a:latin typeface="Calibri"/>
              </a:rPr>
              <a:t>selbstständig. </a:t>
            </a:r>
            <a:endParaRPr lang="de-AT" sz="2000" b="0" strike="noStrike" spc="-1" dirty="0">
              <a:latin typeface="Arial"/>
            </a:endParaRPr>
          </a:p>
        </p:txBody>
      </p:sp>
      <p:sp>
        <p:nvSpPr>
          <p:cNvPr id="166" name="CustomShape 12"/>
          <p:cNvSpPr/>
          <p:nvPr/>
        </p:nvSpPr>
        <p:spPr>
          <a:xfrm>
            <a:off x="4495680" y="3048120"/>
            <a:ext cx="91404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1"/>
          <p:cNvGrpSpPr/>
          <p:nvPr/>
        </p:nvGrpSpPr>
        <p:grpSpPr>
          <a:xfrm>
            <a:off x="1328040" y="990720"/>
            <a:ext cx="7336440" cy="5072400"/>
            <a:chOff x="1328040" y="990720"/>
            <a:chExt cx="7336440" cy="5072400"/>
          </a:xfrm>
        </p:grpSpPr>
        <p:sp>
          <p:nvSpPr>
            <p:cNvPr id="168" name="CustomShape 2"/>
            <p:cNvSpPr/>
            <p:nvPr/>
          </p:nvSpPr>
          <p:spPr>
            <a:xfrm>
              <a:off x="1328040" y="1001520"/>
              <a:ext cx="7336440" cy="506160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" name="CustomShape 3"/>
            <p:cNvSpPr/>
            <p:nvPr/>
          </p:nvSpPr>
          <p:spPr>
            <a:xfrm>
              <a:off x="2362320" y="1012320"/>
              <a:ext cx="5246640" cy="361368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0" name="CustomShape 4"/>
            <p:cNvSpPr/>
            <p:nvPr/>
          </p:nvSpPr>
          <p:spPr>
            <a:xfrm>
              <a:off x="3559680" y="990720"/>
              <a:ext cx="2851560" cy="199188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71" name="CustomShape 5"/>
          <p:cNvSpPr/>
          <p:nvPr/>
        </p:nvSpPr>
        <p:spPr>
          <a:xfrm>
            <a:off x="228600" y="1262880"/>
            <a:ext cx="14691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i="1" strike="noStrike" spc="-1">
                <a:solidFill>
                  <a:srgbClr val="002060"/>
                </a:solidFill>
                <a:latin typeface="Calibri"/>
              </a:rPr>
              <a:t>„Individuelle Bedürfnisse“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72" name="CustomShape 6"/>
          <p:cNvSpPr/>
          <p:nvPr/>
        </p:nvSpPr>
        <p:spPr>
          <a:xfrm>
            <a:off x="261360" y="2928240"/>
            <a:ext cx="16977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i="1" strike="noStrike" spc="-1">
                <a:solidFill>
                  <a:srgbClr val="002060"/>
                </a:solidFill>
                <a:latin typeface="Calibri"/>
              </a:rPr>
              <a:t>„Soziale Bedürfnisse“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73" name="CustomShape 7"/>
          <p:cNvSpPr/>
          <p:nvPr/>
        </p:nvSpPr>
        <p:spPr>
          <a:xfrm>
            <a:off x="272160" y="4669920"/>
            <a:ext cx="1523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i="1" strike="noStrike" spc="-1">
                <a:solidFill>
                  <a:srgbClr val="002060"/>
                </a:solidFill>
                <a:latin typeface="Calibri"/>
              </a:rPr>
              <a:t>„Existenzielle Bedürfnisse“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74" name="CustomShape 8"/>
          <p:cNvSpPr/>
          <p:nvPr/>
        </p:nvSpPr>
        <p:spPr>
          <a:xfrm>
            <a:off x="1908360" y="4707000"/>
            <a:ext cx="7768800" cy="137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Konzepte  </a:t>
            </a: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LESEN</a:t>
            </a: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 können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 FD-wissenschaftl. </a:t>
            </a:r>
            <a:r>
              <a:rPr lang="de-AT" sz="1800" b="1" i="1" strike="noStrike" spc="-1">
                <a:solidFill>
                  <a:srgbClr val="000000"/>
                </a:solidFill>
                <a:latin typeface="Calibri"/>
              </a:rPr>
              <a:t>Analysen</a:t>
            </a: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 LESEN</a:t>
            </a: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… </a:t>
            </a: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EINORDNEN</a:t>
            </a: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… </a:t>
            </a: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VERSTEHEN</a:t>
            </a: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  können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</a:pP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  </a:t>
            </a:r>
            <a:r>
              <a:rPr lang="de-AT" sz="1800" b="1" i="1" strike="noStrike" spc="-1">
                <a:solidFill>
                  <a:srgbClr val="000000"/>
                </a:solidFill>
                <a:latin typeface="Calibri"/>
              </a:rPr>
              <a:t>METHODEN</a:t>
            </a: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wissen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499"/>
              </a:spcAft>
              <a:buClr>
                <a:srgbClr val="000000"/>
              </a:buClr>
              <a:buFont typeface="Arial"/>
              <a:buChar char="•"/>
            </a:pP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  </a:t>
            </a:r>
            <a:r>
              <a:rPr lang="de-AT" sz="1800" b="1" i="1" strike="noStrike" spc="-1">
                <a:solidFill>
                  <a:srgbClr val="000000"/>
                </a:solidFill>
                <a:latin typeface="Calibri"/>
              </a:rPr>
              <a:t>LEHRPLAN</a:t>
            </a:r>
            <a:r>
              <a:rPr lang="de-AT" sz="1800" b="0" i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(-struktur-)-Wissen sich aneignen             </a:t>
            </a:r>
            <a:r>
              <a:rPr lang="de-AT" sz="1800" b="0" i="1" strike="noStrike" spc="-1">
                <a:solidFill>
                  <a:srgbClr val="000000"/>
                </a:solidFill>
                <a:latin typeface="Calibri"/>
              </a:rPr>
              <a:t>…</a:t>
            </a:r>
            <a:r>
              <a:rPr lang="de-AT" sz="1600" b="0" i="1" strike="noStrike" spc="-1">
                <a:solidFill>
                  <a:srgbClr val="000000"/>
                </a:solidFill>
                <a:latin typeface="Calibri"/>
              </a:rPr>
              <a:t>etwa  Schulbuch-Analysen</a:t>
            </a: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175" name="CustomShape 9"/>
          <p:cNvSpPr/>
          <p:nvPr/>
        </p:nvSpPr>
        <p:spPr>
          <a:xfrm>
            <a:off x="1893960" y="3102480"/>
            <a:ext cx="7739280" cy="10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1" i="1" strike="noStrike" spc="-1" dirty="0">
                <a:solidFill>
                  <a:srgbClr val="000000"/>
                </a:solidFill>
                <a:latin typeface="Calibri"/>
              </a:rPr>
              <a:t>Konzepte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auf ihre Praxistauglichkeit (in d. jeweiligen Situation)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BEURTEILEN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Notwendigkeit begreifen und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selbst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1" i="1" strike="noStrike" spc="-1" dirty="0">
                <a:solidFill>
                  <a:srgbClr val="000000"/>
                </a:solidFill>
                <a:latin typeface="Calibri"/>
              </a:rPr>
              <a:t>Problemlösungen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 SUCHEN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können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ein Bouquet (auch) komplexerer Methoden &amp; Sozialformen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ANWENDEN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176" name="CustomShape 10"/>
          <p:cNvSpPr/>
          <p:nvPr/>
        </p:nvSpPr>
        <p:spPr>
          <a:xfrm>
            <a:off x="1915920" y="4408560"/>
            <a:ext cx="67161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     aus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FD-Analysen EIGENE Schlüsse ziehen können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177" name="CustomShape 11"/>
          <p:cNvSpPr/>
          <p:nvPr/>
        </p:nvSpPr>
        <p:spPr>
          <a:xfrm>
            <a:off x="2590920" y="1197360"/>
            <a:ext cx="5845320" cy="176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Fachdidaktik wissenschaftsorientiert betreiben können 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             … Fragen   stellen </a:t>
            </a: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können 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            </a:t>
            </a: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…</a:t>
            </a: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Konzepte mitentwickeln</a:t>
            </a: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können 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 FD Analysen &amp; Konzepte </a:t>
            </a: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VARIIEREN</a:t>
            </a: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können</a:t>
            </a:r>
            <a:endParaRPr lang="de-AT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601"/>
              </a:spcAft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… situationsabhängig,  individuell &amp; selbstständig. 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78" name="CustomShape 12"/>
          <p:cNvSpPr/>
          <p:nvPr/>
        </p:nvSpPr>
        <p:spPr>
          <a:xfrm>
            <a:off x="4495680" y="3048120"/>
            <a:ext cx="91404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Textfeld 13"/>
          <p:cNvSpPr txBox="1"/>
          <p:nvPr/>
        </p:nvSpPr>
        <p:spPr>
          <a:xfrm>
            <a:off x="5961112" y="6381328"/>
            <a:ext cx="331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>
                <a:latin typeface="Calibri" pitchFamily="34" charset="0"/>
              </a:rPr>
              <a:t>CH. SITTE  2019      </a:t>
            </a:r>
            <a:r>
              <a:rPr lang="de-AT" sz="1100" dirty="0" smtClean="0">
                <a:latin typeface="Calibri" pitchFamily="34" charset="0"/>
                <a:hlinkClick r:id="rId2"/>
              </a:rPr>
              <a:t>http://fachportal.ph-noe.ac.at/gwk</a:t>
            </a:r>
            <a:r>
              <a:rPr lang="de-AT" sz="1100" dirty="0" smtClean="0">
                <a:latin typeface="Calibri" pitchFamily="34" charset="0"/>
              </a:rPr>
              <a:t> </a:t>
            </a:r>
            <a:endParaRPr lang="de-AT" sz="11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 1"/>
          <p:cNvGrpSpPr/>
          <p:nvPr/>
        </p:nvGrpSpPr>
        <p:grpSpPr>
          <a:xfrm>
            <a:off x="1328040" y="990720"/>
            <a:ext cx="7336440" cy="5072400"/>
            <a:chOff x="1328040" y="990720"/>
            <a:chExt cx="7336440" cy="5072400"/>
          </a:xfrm>
        </p:grpSpPr>
        <p:sp>
          <p:nvSpPr>
            <p:cNvPr id="180" name="CustomShape 2"/>
            <p:cNvSpPr/>
            <p:nvPr/>
          </p:nvSpPr>
          <p:spPr>
            <a:xfrm>
              <a:off x="1328040" y="1001520"/>
              <a:ext cx="7336440" cy="506160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" name="CustomShape 3"/>
            <p:cNvSpPr/>
            <p:nvPr/>
          </p:nvSpPr>
          <p:spPr>
            <a:xfrm>
              <a:off x="2362320" y="1012320"/>
              <a:ext cx="5246640" cy="361368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" name="CustomShape 4"/>
            <p:cNvSpPr/>
            <p:nvPr/>
          </p:nvSpPr>
          <p:spPr>
            <a:xfrm>
              <a:off x="3559680" y="990720"/>
              <a:ext cx="2851560" cy="1991880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83" name="CustomShape 5"/>
          <p:cNvSpPr/>
          <p:nvPr/>
        </p:nvSpPr>
        <p:spPr>
          <a:xfrm>
            <a:off x="228600" y="1262880"/>
            <a:ext cx="14691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i="1" strike="noStrike" spc="-1">
                <a:solidFill>
                  <a:srgbClr val="002060"/>
                </a:solidFill>
                <a:latin typeface="Calibri"/>
              </a:rPr>
              <a:t>„Individuelle Bedürfnisse“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84" name="CustomShape 6"/>
          <p:cNvSpPr/>
          <p:nvPr/>
        </p:nvSpPr>
        <p:spPr>
          <a:xfrm>
            <a:off x="239400" y="2895480"/>
            <a:ext cx="1404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i="1" strike="noStrike" spc="-1">
                <a:solidFill>
                  <a:srgbClr val="002060"/>
                </a:solidFill>
                <a:latin typeface="Calibri"/>
              </a:rPr>
              <a:t>„Soziale Bedürfnisse“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85" name="CustomShape 7"/>
          <p:cNvSpPr/>
          <p:nvPr/>
        </p:nvSpPr>
        <p:spPr>
          <a:xfrm>
            <a:off x="272160" y="4669920"/>
            <a:ext cx="15235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i="1" strike="noStrike" spc="-1">
                <a:solidFill>
                  <a:srgbClr val="002060"/>
                </a:solidFill>
                <a:latin typeface="Calibri"/>
              </a:rPr>
              <a:t>„Existenzielle Bedürfnisse“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86" name="CustomShape 8"/>
          <p:cNvSpPr/>
          <p:nvPr/>
        </p:nvSpPr>
        <p:spPr>
          <a:xfrm>
            <a:off x="1908360" y="4707000"/>
            <a:ext cx="7768800" cy="137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spcAft>
                <a:spcPts val="499"/>
              </a:spcAft>
              <a:buClr>
                <a:srgbClr val="A6A6A6"/>
              </a:buClr>
              <a:buFont typeface="Arial"/>
              <a:buChar char="•"/>
            </a:pPr>
            <a:r>
              <a:rPr lang="de-AT" sz="1800" b="0" strike="noStrike" spc="-1" dirty="0">
                <a:solidFill>
                  <a:srgbClr val="A6A6A6"/>
                </a:solidFill>
                <a:latin typeface="Calibri"/>
              </a:rPr>
              <a:t> Konzepte  </a:t>
            </a:r>
            <a:r>
              <a:rPr lang="de-AT" sz="1800" b="1" strike="noStrike" spc="-1" dirty="0">
                <a:solidFill>
                  <a:srgbClr val="A6A6A6"/>
                </a:solidFill>
                <a:latin typeface="Calibri"/>
              </a:rPr>
              <a:t>LESEN</a:t>
            </a:r>
            <a:r>
              <a:rPr lang="de-AT" sz="1800" b="0" strike="noStrike" spc="-1" dirty="0">
                <a:solidFill>
                  <a:srgbClr val="A6A6A6"/>
                </a:solidFill>
                <a:latin typeface="Calibri"/>
              </a:rPr>
              <a:t>  können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499"/>
              </a:spcAft>
              <a:buClr>
                <a:srgbClr val="A6A6A6"/>
              </a:buClr>
              <a:buFont typeface="Arial"/>
              <a:buChar char="•"/>
            </a:pPr>
            <a:r>
              <a:rPr lang="de-AT" sz="1800" b="0" strike="noStrike" spc="-1" dirty="0">
                <a:solidFill>
                  <a:srgbClr val="A6A6A6"/>
                </a:solidFill>
                <a:latin typeface="Calibri"/>
              </a:rPr>
              <a:t>  FD-</a:t>
            </a:r>
            <a:r>
              <a:rPr lang="de-AT" sz="1800" b="0" strike="noStrike" spc="-1" dirty="0" err="1">
                <a:solidFill>
                  <a:srgbClr val="A6A6A6"/>
                </a:solidFill>
                <a:latin typeface="Calibri"/>
              </a:rPr>
              <a:t>wissenschaftl</a:t>
            </a:r>
            <a:r>
              <a:rPr lang="de-AT" sz="1800" b="0" strike="noStrike" spc="-1" dirty="0">
                <a:solidFill>
                  <a:srgbClr val="A6A6A6"/>
                </a:solidFill>
                <a:latin typeface="Calibri"/>
              </a:rPr>
              <a:t>. </a:t>
            </a:r>
            <a:r>
              <a:rPr lang="de-AT" sz="1800" b="1" i="1" strike="noStrike" spc="-1" dirty="0">
                <a:solidFill>
                  <a:srgbClr val="A6A6A6"/>
                </a:solidFill>
                <a:latin typeface="Calibri"/>
              </a:rPr>
              <a:t>Analysen</a:t>
            </a:r>
            <a:r>
              <a:rPr lang="de-AT" sz="1800" b="1" strike="noStrike" spc="-1" dirty="0">
                <a:solidFill>
                  <a:srgbClr val="A6A6A6"/>
                </a:solidFill>
                <a:latin typeface="Calibri"/>
              </a:rPr>
              <a:t> LESEN</a:t>
            </a:r>
            <a:r>
              <a:rPr lang="de-AT" sz="1800" b="0" strike="noStrike" spc="-1" dirty="0">
                <a:solidFill>
                  <a:srgbClr val="A6A6A6"/>
                </a:solidFill>
                <a:latin typeface="Calibri"/>
              </a:rPr>
              <a:t>… </a:t>
            </a:r>
            <a:r>
              <a:rPr lang="de-AT" sz="1800" b="1" strike="noStrike" spc="-1" dirty="0">
                <a:solidFill>
                  <a:srgbClr val="A6A6A6"/>
                </a:solidFill>
                <a:latin typeface="Calibri"/>
              </a:rPr>
              <a:t>EINORDNEN</a:t>
            </a:r>
            <a:r>
              <a:rPr lang="de-AT" sz="1800" b="0" strike="noStrike" spc="-1" dirty="0">
                <a:solidFill>
                  <a:srgbClr val="A6A6A6"/>
                </a:solidFill>
                <a:latin typeface="Calibri"/>
              </a:rPr>
              <a:t>… </a:t>
            </a:r>
            <a:r>
              <a:rPr lang="de-AT" sz="1800" b="1" strike="noStrike" spc="-1" dirty="0">
                <a:solidFill>
                  <a:srgbClr val="A6A6A6"/>
                </a:solidFill>
                <a:latin typeface="Calibri"/>
              </a:rPr>
              <a:t>VERSTEHEN</a:t>
            </a:r>
            <a:r>
              <a:rPr lang="de-AT" sz="1800" b="0" strike="noStrike" spc="-1" dirty="0">
                <a:solidFill>
                  <a:srgbClr val="A6A6A6"/>
                </a:solidFill>
                <a:latin typeface="Calibri"/>
              </a:rPr>
              <a:t>   können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499"/>
              </a:spcAft>
              <a:buClr>
                <a:srgbClr val="A6A6A6"/>
              </a:buClr>
              <a:buFont typeface="Arial"/>
              <a:buChar char="•"/>
            </a:pPr>
            <a:r>
              <a:rPr lang="de-AT" sz="1800" b="1" strike="noStrike" spc="-1" dirty="0">
                <a:solidFill>
                  <a:srgbClr val="A6A6A6"/>
                </a:solidFill>
                <a:latin typeface="Calibri"/>
              </a:rPr>
              <a:t>  </a:t>
            </a:r>
            <a:r>
              <a:rPr lang="de-AT" sz="1800" b="1" i="1" strike="noStrike" spc="-1" dirty="0" err="1">
                <a:solidFill>
                  <a:srgbClr val="A6A6A6"/>
                </a:solidFill>
                <a:latin typeface="Calibri"/>
              </a:rPr>
              <a:t>METHODEN</a:t>
            </a:r>
            <a:r>
              <a:rPr lang="de-AT" sz="1800" b="0" strike="noStrike" spc="-1" dirty="0" err="1">
                <a:solidFill>
                  <a:srgbClr val="A6A6A6"/>
                </a:solidFill>
                <a:latin typeface="Calibri"/>
              </a:rPr>
              <a:t>wissen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499"/>
              </a:spcAft>
              <a:buClr>
                <a:srgbClr val="A6A6A6"/>
              </a:buClr>
              <a:buFont typeface="Arial"/>
              <a:buChar char="•"/>
            </a:pPr>
            <a:r>
              <a:rPr lang="de-AT" sz="1800" b="1" strike="noStrike" spc="-1" dirty="0">
                <a:solidFill>
                  <a:srgbClr val="A6A6A6"/>
                </a:solidFill>
                <a:latin typeface="Calibri"/>
              </a:rPr>
              <a:t>  </a:t>
            </a:r>
            <a:r>
              <a:rPr lang="de-AT" sz="1800" b="1" i="1" strike="noStrike" spc="-1" dirty="0">
                <a:solidFill>
                  <a:srgbClr val="A6A6A6"/>
                </a:solidFill>
                <a:latin typeface="Calibri"/>
              </a:rPr>
              <a:t>LEHRPLAN</a:t>
            </a:r>
            <a:r>
              <a:rPr lang="de-AT" sz="1800" b="0" i="1" strike="noStrike" spc="-1" dirty="0">
                <a:solidFill>
                  <a:srgbClr val="A6A6A6"/>
                </a:solidFill>
                <a:latin typeface="Calibri"/>
              </a:rPr>
              <a:t> </a:t>
            </a:r>
            <a:r>
              <a:rPr lang="de-AT" sz="1800" b="0" strike="noStrike" spc="-1" dirty="0">
                <a:solidFill>
                  <a:srgbClr val="A6A6A6"/>
                </a:solidFill>
                <a:latin typeface="Calibri"/>
              </a:rPr>
              <a:t>(-</a:t>
            </a:r>
            <a:r>
              <a:rPr lang="de-AT" sz="1800" b="0" strike="noStrike" spc="-1" dirty="0" err="1">
                <a:solidFill>
                  <a:srgbClr val="A6A6A6"/>
                </a:solidFill>
                <a:latin typeface="Calibri"/>
              </a:rPr>
              <a:t>struktur</a:t>
            </a:r>
            <a:r>
              <a:rPr lang="de-AT" sz="1800" b="0" strike="noStrike" spc="-1" dirty="0">
                <a:solidFill>
                  <a:srgbClr val="A6A6A6"/>
                </a:solidFill>
                <a:latin typeface="Calibri"/>
              </a:rPr>
              <a:t>-)-Wissen sich aneignen             </a:t>
            </a:r>
            <a:r>
              <a:rPr lang="de-AT" sz="1800" b="0" i="1" strike="noStrike" spc="-1" dirty="0">
                <a:solidFill>
                  <a:srgbClr val="A6A6A6"/>
                </a:solidFill>
                <a:latin typeface="Calibri"/>
              </a:rPr>
              <a:t>…</a:t>
            </a:r>
            <a:r>
              <a:rPr lang="de-AT" sz="1600" b="0" i="1" strike="noStrike" spc="-1" dirty="0">
                <a:solidFill>
                  <a:srgbClr val="A6A6A6"/>
                </a:solidFill>
                <a:latin typeface="Calibri"/>
              </a:rPr>
              <a:t>etwa  Schulbuch-Analysen</a:t>
            </a:r>
            <a:r>
              <a:rPr lang="de-AT" sz="1600" b="0" strike="noStrike" spc="-1" dirty="0">
                <a:solidFill>
                  <a:srgbClr val="A6A6A6"/>
                </a:solidFill>
                <a:latin typeface="Calibri"/>
              </a:rPr>
              <a:t> 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187" name="CustomShape 9"/>
          <p:cNvSpPr/>
          <p:nvPr/>
        </p:nvSpPr>
        <p:spPr>
          <a:xfrm>
            <a:off x="1893960" y="3102480"/>
            <a:ext cx="7739280" cy="10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A6A6A6"/>
              </a:buClr>
              <a:buFont typeface="Arial"/>
              <a:buChar char="•"/>
            </a:pP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 </a:t>
            </a:r>
            <a:r>
              <a:rPr lang="de-AT" sz="1800" b="1" i="1" strike="noStrike" spc="-1">
                <a:solidFill>
                  <a:srgbClr val="A6A6A6"/>
                </a:solidFill>
                <a:latin typeface="Calibri"/>
              </a:rPr>
              <a:t>Konzepte</a:t>
            </a: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 auf ihre Praxistauglichkeit (in d. jeweiligen Situation) </a:t>
            </a: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BEURTEILEN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A6A6A6"/>
              </a:buClr>
              <a:buFont typeface="Arial"/>
              <a:buChar char="•"/>
            </a:pP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 Notwendigkeit begreifen und selbst </a:t>
            </a:r>
            <a:r>
              <a:rPr lang="de-AT" sz="1800" b="1" i="1" strike="noStrike" spc="-1">
                <a:solidFill>
                  <a:srgbClr val="A6A6A6"/>
                </a:solidFill>
                <a:latin typeface="Calibri"/>
              </a:rPr>
              <a:t>Problemlösungen</a:t>
            </a: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 SUCHEN </a:t>
            </a: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können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A6A6A6"/>
              </a:buClr>
              <a:buFont typeface="Arial"/>
              <a:buChar char="•"/>
            </a:pPr>
            <a:r>
              <a:rPr lang="de-AT" sz="1800" b="0" strike="noStrike" spc="-1">
                <a:solidFill>
                  <a:srgbClr val="A6A6A6"/>
                </a:solidFill>
                <a:latin typeface="Calibri"/>
              </a:rPr>
              <a:t> ein Bouquet (auch) komplexerer Methoden &amp; Sozialformen </a:t>
            </a:r>
            <a:r>
              <a:rPr lang="de-AT" sz="1800" b="1" strike="noStrike" spc="-1">
                <a:solidFill>
                  <a:srgbClr val="A6A6A6"/>
                </a:solidFill>
                <a:latin typeface="Calibri"/>
              </a:rPr>
              <a:t>ANWENDEN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88" name="CustomShape 10"/>
          <p:cNvSpPr/>
          <p:nvPr/>
        </p:nvSpPr>
        <p:spPr>
          <a:xfrm>
            <a:off x="1915920" y="4408560"/>
            <a:ext cx="67161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A6A6A6"/>
              </a:buClr>
              <a:buFont typeface="Arial"/>
              <a:buChar char="•"/>
            </a:pPr>
            <a:r>
              <a:rPr lang="de-AT" sz="1800" b="0" strike="noStrike" spc="-1" dirty="0" smtClean="0">
                <a:solidFill>
                  <a:srgbClr val="A6A6A6"/>
                </a:solidFill>
                <a:latin typeface="Calibri"/>
              </a:rPr>
              <a:t>       </a:t>
            </a:r>
            <a:r>
              <a:rPr lang="de-AT" sz="1800" b="0" strike="noStrike" spc="-1" dirty="0">
                <a:solidFill>
                  <a:srgbClr val="A6A6A6"/>
                </a:solidFill>
                <a:latin typeface="Calibri"/>
              </a:rPr>
              <a:t>aus FD-Analysen EIGENE Schlüsse ziehen können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189" name="CustomShape 11"/>
          <p:cNvSpPr/>
          <p:nvPr/>
        </p:nvSpPr>
        <p:spPr>
          <a:xfrm>
            <a:off x="2590920" y="1197360"/>
            <a:ext cx="5845320" cy="176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Fachdidaktik wissenschaftsorientiert betreiben können 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             … Fragen   stellen </a:t>
            </a: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können 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            </a:t>
            </a: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…</a:t>
            </a: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Konzepte mitentwickeln</a:t>
            </a: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können 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 FD Analysen &amp; Konzepte </a:t>
            </a: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VARIIEREN</a:t>
            </a: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können</a:t>
            </a:r>
            <a:endParaRPr lang="de-AT" sz="18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Aft>
                <a:spcPts val="601"/>
              </a:spcAft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… situationsabhängig,  individuell &amp; selbstständig. 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90" name="CustomShape 12"/>
          <p:cNvSpPr/>
          <p:nvPr/>
        </p:nvSpPr>
        <p:spPr>
          <a:xfrm>
            <a:off x="4495680" y="3048120"/>
            <a:ext cx="91404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CustomShape 13"/>
          <p:cNvSpPr/>
          <p:nvPr/>
        </p:nvSpPr>
        <p:spPr>
          <a:xfrm>
            <a:off x="7391520" y="2111760"/>
            <a:ext cx="2514240" cy="577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de-AT" sz="1600" b="0" i="1" strike="noStrike" spc="-1">
                <a:solidFill>
                  <a:srgbClr val="0070C0"/>
                </a:solidFill>
                <a:latin typeface="Calibri"/>
              </a:rPr>
              <a:t> Schulautonome  </a:t>
            </a:r>
            <a:endParaRPr lang="de-AT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i="1" strike="noStrike" spc="-1">
                <a:solidFill>
                  <a:srgbClr val="0070C0"/>
                </a:solidFill>
                <a:latin typeface="Calibri"/>
              </a:rPr>
              <a:t>                      Anpassung LPe 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192" name="CustomShape 14"/>
          <p:cNvSpPr/>
          <p:nvPr/>
        </p:nvSpPr>
        <p:spPr>
          <a:xfrm>
            <a:off x="7053840" y="1502280"/>
            <a:ext cx="2851560" cy="639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de-AT" sz="1800" b="0" i="1" strike="noStrike" spc="-1" dirty="0">
                <a:solidFill>
                  <a:srgbClr val="0070C0"/>
                </a:solidFill>
                <a:latin typeface="Calibri"/>
              </a:rPr>
              <a:t> Mag. </a:t>
            </a:r>
            <a:r>
              <a:rPr lang="de-AT" sz="1800" b="0" i="1" strike="noStrike" spc="-1" dirty="0" smtClean="0">
                <a:solidFill>
                  <a:srgbClr val="0070C0"/>
                </a:solidFill>
                <a:latin typeface="Calibri"/>
              </a:rPr>
              <a:t>/  </a:t>
            </a:r>
            <a:r>
              <a:rPr lang="de-AT" sz="1800" b="0" i="1" strike="noStrike" spc="-1" dirty="0" err="1" smtClean="0">
                <a:solidFill>
                  <a:srgbClr val="0070C0"/>
                </a:solidFill>
                <a:latin typeface="Calibri"/>
              </a:rPr>
              <a:t>MEd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i="1" strike="noStrike" spc="-1" dirty="0">
                <a:solidFill>
                  <a:srgbClr val="0070C0"/>
                </a:solidFill>
                <a:latin typeface="Calibri"/>
              </a:rPr>
              <a:t>                </a:t>
            </a:r>
            <a:r>
              <a:rPr lang="de-AT" sz="1800" b="0" i="1" strike="noStrike" spc="-1" dirty="0" err="1" smtClean="0">
                <a:solidFill>
                  <a:srgbClr val="0070C0"/>
                </a:solidFill>
                <a:latin typeface="Calibri"/>
              </a:rPr>
              <a:t>BEd</a:t>
            </a:r>
            <a:r>
              <a:rPr lang="de-AT" sz="1800" b="0" i="1" strike="noStrike" spc="-1" dirty="0" smtClean="0">
                <a:solidFill>
                  <a:srgbClr val="0070C0"/>
                </a:solidFill>
                <a:latin typeface="Calibri"/>
              </a:rPr>
              <a:t> 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193" name="CustomShape 15"/>
          <p:cNvSpPr/>
          <p:nvPr/>
        </p:nvSpPr>
        <p:spPr>
          <a:xfrm>
            <a:off x="6585840" y="620640"/>
            <a:ext cx="3319920" cy="639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lang="de-AT" sz="1800" b="0" strike="noStrike" spc="-1" dirty="0">
                <a:solidFill>
                  <a:srgbClr val="0070C0"/>
                </a:solidFill>
                <a:latin typeface="Calibri"/>
              </a:rPr>
              <a:t>?  </a:t>
            </a:r>
            <a:r>
              <a:rPr lang="de-AT" sz="1800" b="0" i="1" strike="noStrike" spc="-1" dirty="0">
                <a:solidFill>
                  <a:srgbClr val="0070C0"/>
                </a:solidFill>
                <a:latin typeface="Calibri"/>
              </a:rPr>
              <a:t>Dr. in FD  </a:t>
            </a:r>
            <a:r>
              <a:rPr lang="de-AT" sz="1800" b="1" i="1" strike="noStrike" spc="-1" dirty="0">
                <a:solidFill>
                  <a:srgbClr val="0070C0"/>
                </a:solidFill>
                <a:latin typeface="Calibri"/>
              </a:rPr>
              <a:t>neben</a:t>
            </a:r>
            <a:r>
              <a:rPr lang="de-AT" sz="1800" b="0" i="1" strike="noStrike" spc="-1" dirty="0">
                <a:solidFill>
                  <a:srgbClr val="0070C0"/>
                </a:solidFill>
                <a:latin typeface="Calibri"/>
              </a:rPr>
              <a:t> d. Schule </a:t>
            </a:r>
            <a:r>
              <a:rPr lang="de-AT" sz="1800" b="0" i="1" strike="noStrike" spc="-1" dirty="0" smtClean="0">
                <a:solidFill>
                  <a:srgbClr val="0070C0"/>
                </a:solidFill>
                <a:latin typeface="Calibri"/>
              </a:rPr>
              <a:t>??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i="1" strike="noStrike" spc="-1" dirty="0">
                <a:solidFill>
                  <a:srgbClr val="0070C0"/>
                </a:solidFill>
                <a:latin typeface="Calibri"/>
              </a:rPr>
              <a:t>             </a:t>
            </a:r>
            <a:r>
              <a:rPr lang="de-AT" sz="1800" b="0" i="1" strike="noStrike" spc="-1" dirty="0" smtClean="0">
                <a:solidFill>
                  <a:srgbClr val="0070C0"/>
                </a:solidFill>
                <a:latin typeface="Calibri"/>
              </a:rPr>
              <a:t>Themen mit Synergien!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194" name="CustomShape 16"/>
          <p:cNvSpPr/>
          <p:nvPr/>
        </p:nvSpPr>
        <p:spPr>
          <a:xfrm>
            <a:off x="5313040" y="6343560"/>
            <a:ext cx="4097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orbel"/>
              </a:rPr>
              <a:t> </a:t>
            </a:r>
            <a:endParaRPr lang="de-AT" sz="1050" b="0" strike="noStrike" spc="-1" dirty="0">
              <a:latin typeface="Arial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961112" y="6309320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>
                <a:latin typeface="Calibri" pitchFamily="34" charset="0"/>
              </a:rPr>
              <a:t>CH. SITTE  2019      </a:t>
            </a:r>
            <a:r>
              <a:rPr lang="de-AT" sz="1100" dirty="0" smtClean="0">
                <a:latin typeface="Calibri" pitchFamily="34" charset="0"/>
                <a:hlinkClick r:id="rId2"/>
              </a:rPr>
              <a:t>http://fachportal.ph-noe.ac.at/gwk</a:t>
            </a:r>
            <a:r>
              <a:rPr lang="de-AT" sz="1100" dirty="0" smtClean="0">
                <a:latin typeface="Calibri" pitchFamily="34" charset="0"/>
              </a:rPr>
              <a:t> </a:t>
            </a:r>
          </a:p>
          <a:p>
            <a:endParaRPr lang="de-AT" sz="1100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476360" y="404664"/>
            <a:ext cx="7581096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E X E M P L A R I S C H   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gezeigt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an der Beschäftigung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mit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dem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 S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c h u l b u c h </a:t>
            </a:r>
            <a:endParaRPr lang="de-AT" sz="1800" b="0" strike="noStrike" spc="-1" dirty="0">
              <a:latin typeface="Arial"/>
            </a:endParaRPr>
          </a:p>
        </p:txBody>
      </p:sp>
      <p:pic>
        <p:nvPicPr>
          <p:cNvPr id="196" name="Grafik 195"/>
          <p:cNvPicPr/>
          <p:nvPr/>
        </p:nvPicPr>
        <p:blipFill>
          <a:blip r:embed="rId3" cstate="print">
            <a:lum bright="24000" contrast="10000"/>
          </a:blip>
          <a:stretch/>
        </p:blipFill>
        <p:spPr>
          <a:xfrm>
            <a:off x="992560" y="764704"/>
            <a:ext cx="8431880" cy="5373656"/>
          </a:xfrm>
          <a:prstGeom prst="rect">
            <a:avLst/>
          </a:prstGeom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5817096" y="6309320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>
                <a:latin typeface="Calibri" pitchFamily="34" charset="0"/>
              </a:rPr>
              <a:t>CH. SITTE  2019      </a:t>
            </a:r>
            <a:r>
              <a:rPr lang="de-AT" sz="1100" dirty="0" smtClean="0">
                <a:latin typeface="Calibri" pitchFamily="34" charset="0"/>
                <a:hlinkClick r:id="rId4"/>
              </a:rPr>
              <a:t>http://fachportal.ph-noe.ac.at/gwk</a:t>
            </a:r>
            <a:r>
              <a:rPr lang="de-AT" sz="1100" dirty="0" smtClean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3620334" y="2060848"/>
            <a:ext cx="3312000" cy="316835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>
                <a:solidFill>
                  <a:srgbClr val="FFFFFF"/>
                </a:solidFill>
                <a:latin typeface="Calibri"/>
              </a:rPr>
              <a:t>Z,B, 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3872880" y="2060848"/>
            <a:ext cx="2715923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 z.B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.    </a:t>
            </a:r>
            <a:endParaRPr lang="de-AT" sz="1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Schlüsselbereich</a:t>
            </a:r>
            <a:endParaRPr lang="de-A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S C H U L B U C H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654120" y="3301164"/>
            <a:ext cx="2481480" cy="58752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4"/>
          <p:cNvSpPr/>
          <p:nvPr/>
        </p:nvSpPr>
        <p:spPr>
          <a:xfrm>
            <a:off x="1080921" y="3301164"/>
            <a:ext cx="17643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fächerübergreifend</a:t>
            </a:r>
            <a:endParaRPr lang="de-AT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einsetzen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201" name="CustomShape 5"/>
          <p:cNvSpPr/>
          <p:nvPr/>
        </p:nvSpPr>
        <p:spPr>
          <a:xfrm rot="19908000">
            <a:off x="2038243" y="4234509"/>
            <a:ext cx="1385986" cy="81216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6"/>
          <p:cNvSpPr/>
          <p:nvPr/>
        </p:nvSpPr>
        <p:spPr>
          <a:xfrm rot="20090400">
            <a:off x="2298238" y="4249267"/>
            <a:ext cx="110432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Kapitel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verbessern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206" name="CustomShape 10"/>
          <p:cNvSpPr/>
          <p:nvPr/>
        </p:nvSpPr>
        <p:spPr>
          <a:xfrm>
            <a:off x="488504" y="2069946"/>
            <a:ext cx="2647096" cy="1107098"/>
          </a:xfrm>
          <a:prstGeom prst="leftArrow">
            <a:avLst>
              <a:gd name="adj1" fmla="val 100000"/>
              <a:gd name="adj2" fmla="val 43037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11"/>
          <p:cNvSpPr/>
          <p:nvPr/>
        </p:nvSpPr>
        <p:spPr>
          <a:xfrm>
            <a:off x="1355220" y="2069946"/>
            <a:ext cx="192636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Variierend  und </a:t>
            </a: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in heterogenen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Klassensituationen einsetzen 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   können</a:t>
            </a:r>
            <a:endParaRPr lang="de-AT" sz="1600" b="0" strike="noStrike" spc="-1" dirty="0"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5988" y="2924944"/>
            <a:ext cx="3159672" cy="2232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3620334" y="2060848"/>
            <a:ext cx="3312000" cy="316835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>
                <a:solidFill>
                  <a:srgbClr val="FFFFFF"/>
                </a:solidFill>
                <a:latin typeface="Calibri"/>
              </a:rPr>
              <a:t>Z,B, 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3872880" y="2060848"/>
            <a:ext cx="2715923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 z.B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.    </a:t>
            </a:r>
            <a:endParaRPr lang="de-AT" sz="1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Schlüsselbereich</a:t>
            </a:r>
            <a:endParaRPr lang="de-A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S C H U L B U C H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654120" y="3301164"/>
            <a:ext cx="2481480" cy="58752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CustomShape 4"/>
          <p:cNvSpPr/>
          <p:nvPr/>
        </p:nvSpPr>
        <p:spPr>
          <a:xfrm>
            <a:off x="1080921" y="3301164"/>
            <a:ext cx="17643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fächerübergreifend</a:t>
            </a:r>
            <a:endParaRPr lang="de-AT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einsetzen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201" name="CustomShape 5"/>
          <p:cNvSpPr/>
          <p:nvPr/>
        </p:nvSpPr>
        <p:spPr>
          <a:xfrm rot="19908000">
            <a:off x="2038243" y="4234509"/>
            <a:ext cx="1385986" cy="81216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CustomShape 6"/>
          <p:cNvSpPr/>
          <p:nvPr/>
        </p:nvSpPr>
        <p:spPr>
          <a:xfrm rot="20090400">
            <a:off x="2298238" y="4249267"/>
            <a:ext cx="110432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Kapitel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verbessern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203" name="CustomShape 7"/>
          <p:cNvSpPr/>
          <p:nvPr/>
        </p:nvSpPr>
        <p:spPr>
          <a:xfrm>
            <a:off x="200472" y="4223520"/>
            <a:ext cx="1872208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b="1" strike="noStrike" spc="-1" dirty="0" smtClean="0">
                <a:solidFill>
                  <a:srgbClr val="000000"/>
                </a:solidFill>
                <a:latin typeface="Calibri" pitchFamily="34" charset="0"/>
              </a:rPr>
              <a:t>Anpassen</a:t>
            </a:r>
            <a:r>
              <a:rPr lang="de-AT" b="0" strike="noStrike" spc="-1" dirty="0" smtClean="0">
                <a:solidFill>
                  <a:srgbClr val="000000"/>
                </a:solidFill>
                <a:latin typeface="Calibri" pitchFamily="34" charset="0"/>
              </a:rPr>
              <a:t> an die </a:t>
            </a:r>
            <a:endParaRPr lang="de-AT" b="0" strike="noStrike" spc="-1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de-AT" b="0" strike="noStrike" spc="-1" dirty="0">
                <a:solidFill>
                  <a:srgbClr val="000000"/>
                </a:solidFill>
                <a:latin typeface="Calibri" pitchFamily="34" charset="0"/>
              </a:rPr>
              <a:t>Klassensituation</a:t>
            </a:r>
            <a:endParaRPr lang="de-AT" b="0" strike="noStrike" spc="-1" dirty="0">
              <a:latin typeface="Calibri" pitchFamily="34" charset="0"/>
            </a:endParaRPr>
          </a:p>
        </p:txBody>
      </p:sp>
      <p:sp>
        <p:nvSpPr>
          <p:cNvPr id="204" name="CustomShape 8"/>
          <p:cNvSpPr/>
          <p:nvPr/>
        </p:nvSpPr>
        <p:spPr>
          <a:xfrm>
            <a:off x="200472" y="5085184"/>
            <a:ext cx="2808312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b="0" strike="noStrike" spc="-1" dirty="0">
                <a:solidFill>
                  <a:srgbClr val="000000"/>
                </a:solidFill>
                <a:latin typeface="Calibri"/>
              </a:rPr>
              <a:t>mit </a:t>
            </a:r>
            <a:r>
              <a:rPr lang="de-AT" b="0" strike="noStrike" spc="-1" dirty="0" smtClean="0">
                <a:solidFill>
                  <a:srgbClr val="000000"/>
                </a:solidFill>
                <a:latin typeface="Calibri"/>
              </a:rPr>
              <a:t>WWW  u.a. </a:t>
            </a:r>
            <a:r>
              <a:rPr lang="de-AT" b="1" strike="noStrike" spc="-1" dirty="0" smtClean="0">
                <a:solidFill>
                  <a:srgbClr val="000000"/>
                </a:solidFill>
                <a:latin typeface="Calibri"/>
              </a:rPr>
              <a:t>ergänzen</a:t>
            </a:r>
          </a:p>
          <a:p>
            <a:r>
              <a:rPr lang="de-AT" b="1" i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AT" i="1" spc="-1" dirty="0" smtClean="0">
                <a:solidFill>
                  <a:srgbClr val="000000"/>
                </a:solidFill>
                <a:latin typeface="Calibri"/>
              </a:rPr>
              <a:t>„multimedial“ „interaktiv“</a:t>
            </a:r>
          </a:p>
          <a:p>
            <a:pPr>
              <a:lnSpc>
                <a:spcPct val="100000"/>
              </a:lnSpc>
            </a:pPr>
            <a:endParaRPr lang="de-AT" b="1" strike="noStrike" spc="-1" dirty="0">
              <a:latin typeface="Arial"/>
            </a:endParaRPr>
          </a:p>
        </p:txBody>
      </p:sp>
      <p:sp>
        <p:nvSpPr>
          <p:cNvPr id="205" name="CustomShape 9"/>
          <p:cNvSpPr/>
          <p:nvPr/>
        </p:nvSpPr>
        <p:spPr>
          <a:xfrm>
            <a:off x="632520" y="5589240"/>
            <a:ext cx="3096344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b="0" strike="noStrike" spc="-1" dirty="0" smtClean="0">
                <a:solidFill>
                  <a:srgbClr val="000000"/>
                </a:solidFill>
                <a:latin typeface="Calibri"/>
              </a:rPr>
              <a:t>          &amp; ev</a:t>
            </a:r>
            <a:r>
              <a:rPr lang="de-AT" b="0" strike="noStrike" spc="-1" dirty="0">
                <a:solidFill>
                  <a:srgbClr val="000000"/>
                </a:solidFill>
                <a:latin typeface="Calibri"/>
              </a:rPr>
              <a:t>. selber </a:t>
            </a:r>
            <a:r>
              <a:rPr lang="de-AT" b="1" strike="noStrike" spc="-1" dirty="0">
                <a:solidFill>
                  <a:srgbClr val="000000"/>
                </a:solidFill>
                <a:latin typeface="Calibri"/>
              </a:rPr>
              <a:t>verfassen </a:t>
            </a:r>
            <a:r>
              <a:rPr lang="de-AT" b="0" strike="noStrike" spc="-1" dirty="0" smtClean="0">
                <a:solidFill>
                  <a:srgbClr val="000000"/>
                </a:solidFill>
                <a:latin typeface="Calibri"/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de-AT" b="1" spc="-1" dirty="0" smtClean="0">
                <a:solidFill>
                  <a:srgbClr val="000000"/>
                </a:solidFill>
                <a:latin typeface="Calibri"/>
              </a:rPr>
              <a:t>                       „digitales SB“  ?</a:t>
            </a:r>
            <a:endParaRPr lang="de-AT" b="0" strike="noStrike" spc="-1" dirty="0">
              <a:latin typeface="Arial"/>
            </a:endParaRPr>
          </a:p>
        </p:txBody>
      </p:sp>
      <p:sp>
        <p:nvSpPr>
          <p:cNvPr id="206" name="CustomShape 10"/>
          <p:cNvSpPr/>
          <p:nvPr/>
        </p:nvSpPr>
        <p:spPr>
          <a:xfrm>
            <a:off x="488504" y="2069946"/>
            <a:ext cx="2647096" cy="1107098"/>
          </a:xfrm>
          <a:prstGeom prst="leftArrow">
            <a:avLst>
              <a:gd name="adj1" fmla="val 100000"/>
              <a:gd name="adj2" fmla="val 43037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11"/>
          <p:cNvSpPr/>
          <p:nvPr/>
        </p:nvSpPr>
        <p:spPr>
          <a:xfrm>
            <a:off x="1355220" y="2069946"/>
            <a:ext cx="19263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Variieren und in heterogenen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Klassensituationen einsetzen können</a:t>
            </a:r>
            <a:endParaRPr lang="de-AT" sz="1600" b="0" strike="noStrike" spc="-1" dirty="0"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5988" y="2924944"/>
            <a:ext cx="3159672" cy="2232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9"/>
          <p:cNvSpPr/>
          <p:nvPr/>
        </p:nvSpPr>
        <p:spPr>
          <a:xfrm>
            <a:off x="3800872" y="4653136"/>
            <a:ext cx="2067840" cy="1296144"/>
          </a:xfrm>
          <a:prstGeom prst="downArrow">
            <a:avLst>
              <a:gd name="adj1" fmla="val 72632"/>
              <a:gd name="adj2" fmla="val 16854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" name="CustomShape 5"/>
          <p:cNvSpPr/>
          <p:nvPr/>
        </p:nvSpPr>
        <p:spPr>
          <a:xfrm rot="19908000">
            <a:off x="2170035" y="4136717"/>
            <a:ext cx="1487164" cy="81216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1"/>
          <p:cNvSpPr/>
          <p:nvPr/>
        </p:nvSpPr>
        <p:spPr>
          <a:xfrm>
            <a:off x="3728864" y="1916832"/>
            <a:ext cx="2285640" cy="2592288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>
                <a:solidFill>
                  <a:srgbClr val="FFFFFF"/>
                </a:solidFill>
                <a:latin typeface="Calibri"/>
              </a:rPr>
              <a:t>Z,B, 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3744720" y="1916832"/>
            <a:ext cx="2216392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z.B. </a:t>
            </a:r>
            <a:endParaRPr lang="de-AT" sz="1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Schlüsselbereich</a:t>
            </a:r>
            <a:endParaRPr lang="de-A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SCHULBUCH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783720" y="2732400"/>
            <a:ext cx="2481480" cy="58752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4"/>
          <p:cNvSpPr/>
          <p:nvPr/>
        </p:nvSpPr>
        <p:spPr>
          <a:xfrm>
            <a:off x="1371240" y="2775960"/>
            <a:ext cx="17643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fächerübergreifend</a:t>
            </a:r>
            <a:endParaRPr lang="de-AT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einsetzen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218" name="CustomShape 10"/>
          <p:cNvSpPr/>
          <p:nvPr/>
        </p:nvSpPr>
        <p:spPr>
          <a:xfrm>
            <a:off x="958914" y="1426680"/>
            <a:ext cx="2283840" cy="115344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11"/>
          <p:cNvSpPr/>
          <p:nvPr/>
        </p:nvSpPr>
        <p:spPr>
          <a:xfrm>
            <a:off x="1512576" y="1471500"/>
            <a:ext cx="19263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Variieren und in heterogenen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Klassensituationen einsetzen können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220" name="CustomShape 12"/>
          <p:cNvSpPr/>
          <p:nvPr/>
        </p:nvSpPr>
        <p:spPr>
          <a:xfrm>
            <a:off x="6150726" y="939779"/>
            <a:ext cx="2514960" cy="91188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13"/>
          <p:cNvSpPr/>
          <p:nvPr/>
        </p:nvSpPr>
        <p:spPr>
          <a:xfrm>
            <a:off x="6297840" y="1080000"/>
            <a:ext cx="234216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VIELFALT  kennen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500" b="0" i="1" strike="noStrike" spc="-1" dirty="0">
                <a:solidFill>
                  <a:srgbClr val="000000"/>
                </a:solidFill>
                <a:latin typeface="Calibri"/>
              </a:rPr>
              <a:t>   </a:t>
            </a:r>
            <a:r>
              <a:rPr lang="de-AT" sz="1500" b="0" i="1" strike="noStrike" spc="-1" dirty="0" smtClean="0">
                <a:solidFill>
                  <a:srgbClr val="000000"/>
                </a:solidFill>
                <a:latin typeface="Calibri"/>
              </a:rPr>
              <a:t>                      ? was </a:t>
            </a:r>
            <a:r>
              <a:rPr lang="de-AT" sz="1500" b="0" i="1" strike="noStrike" spc="-1" dirty="0">
                <a:solidFill>
                  <a:srgbClr val="000000"/>
                </a:solidFill>
                <a:latin typeface="Calibri"/>
              </a:rPr>
              <a:t>ist der </a:t>
            </a:r>
            <a:r>
              <a:rPr lang="de-AT" sz="1500" b="0" i="1" strike="noStrike" spc="-1" dirty="0" smtClean="0">
                <a:solidFill>
                  <a:srgbClr val="000000"/>
                </a:solidFill>
                <a:latin typeface="Calibri"/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de-AT" sz="1500" i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500" i="1" spc="-1" dirty="0" smtClean="0">
                <a:solidFill>
                  <a:srgbClr val="000000"/>
                </a:solidFill>
                <a:latin typeface="Calibri"/>
              </a:rPr>
              <a:t>                         </a:t>
            </a:r>
            <a:r>
              <a:rPr lang="de-AT" sz="1500" b="0" i="1" strike="noStrike" spc="-1" dirty="0" smtClean="0">
                <a:solidFill>
                  <a:srgbClr val="000000"/>
                </a:solidFill>
                <a:latin typeface="Calibri"/>
              </a:rPr>
              <a:t>Mainstream</a:t>
            </a:r>
            <a:r>
              <a:rPr lang="de-AT" sz="1500" b="0" i="1" strike="noStrike" spc="-1" dirty="0">
                <a:solidFill>
                  <a:srgbClr val="000000"/>
                </a:solidFill>
                <a:latin typeface="Calibri"/>
              </a:rPr>
              <a:t>?</a:t>
            </a:r>
            <a:endParaRPr lang="de-AT" sz="1500" b="0" strike="noStrike" spc="-1" dirty="0">
              <a:latin typeface="Arial"/>
            </a:endParaRPr>
          </a:p>
        </p:txBody>
      </p:sp>
      <p:sp>
        <p:nvSpPr>
          <p:cNvPr id="228" name="CustomShape 20"/>
          <p:cNvSpPr/>
          <p:nvPr/>
        </p:nvSpPr>
        <p:spPr>
          <a:xfrm>
            <a:off x="4088904" y="4653136"/>
            <a:ext cx="1479960" cy="1075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zur Argumentation</a:t>
            </a:r>
            <a:endParaRPr lang="de-AT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verwenden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i="1" strike="noStrike" spc="-1" dirty="0" err="1">
                <a:solidFill>
                  <a:srgbClr val="000000"/>
                </a:solidFill>
                <a:latin typeface="Calibri"/>
              </a:rPr>
              <a:t>zB</a:t>
            </a:r>
            <a:r>
              <a:rPr lang="de-AT" sz="1600" b="0" i="1" strike="noStrike" spc="-1" dirty="0">
                <a:solidFill>
                  <a:srgbClr val="000000"/>
                </a:solidFill>
                <a:latin typeface="Calibri"/>
              </a:rPr>
              <a:t>.  Wirtschaft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232" name="CustomShape 24"/>
          <p:cNvSpPr/>
          <p:nvPr/>
        </p:nvSpPr>
        <p:spPr>
          <a:xfrm>
            <a:off x="6019920" y="6226560"/>
            <a:ext cx="31348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200" b="0" i="1" strike="noStrike" spc="-1">
                <a:solidFill>
                  <a:srgbClr val="000000"/>
                </a:solidFill>
                <a:latin typeface="Calibri"/>
              </a:rPr>
              <a:t>Aus:    Konzept PS-Schulbuchforschung Ch. Sitte</a:t>
            </a:r>
            <a:endParaRPr lang="de-AT" sz="1200" b="0" strike="noStrike" spc="-1">
              <a:latin typeface="Arial"/>
            </a:endParaRPr>
          </a:p>
        </p:txBody>
      </p:sp>
      <p:sp>
        <p:nvSpPr>
          <p:cNvPr id="30" name="CustomShape 6"/>
          <p:cNvSpPr/>
          <p:nvPr/>
        </p:nvSpPr>
        <p:spPr>
          <a:xfrm rot="19979878">
            <a:off x="2442869" y="4176062"/>
            <a:ext cx="1126764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      Kapitel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verbessern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31" name="CustomShape 7"/>
          <p:cNvSpPr/>
          <p:nvPr/>
        </p:nvSpPr>
        <p:spPr>
          <a:xfrm>
            <a:off x="416496" y="4223520"/>
            <a:ext cx="1656184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1" strike="noStrike" spc="-1" dirty="0" smtClean="0">
                <a:solidFill>
                  <a:srgbClr val="000000"/>
                </a:solidFill>
                <a:latin typeface="Calibri"/>
              </a:rPr>
              <a:t>Anpassen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 an die 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Klassensituation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32" name="CustomShape 8"/>
          <p:cNvSpPr/>
          <p:nvPr/>
        </p:nvSpPr>
        <p:spPr>
          <a:xfrm>
            <a:off x="152280" y="4952880"/>
            <a:ext cx="2496464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mit 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WWW  u.a. </a:t>
            </a:r>
            <a:r>
              <a:rPr lang="de-AT" sz="1600" b="1" strike="noStrike" spc="-1" dirty="0" smtClean="0">
                <a:solidFill>
                  <a:srgbClr val="000000"/>
                </a:solidFill>
                <a:latin typeface="Calibri"/>
              </a:rPr>
              <a:t>ergänzen</a:t>
            </a:r>
          </a:p>
          <a:p>
            <a:pPr>
              <a:lnSpc>
                <a:spcPct val="100000"/>
              </a:lnSpc>
            </a:pPr>
            <a:r>
              <a:rPr lang="de-AT" sz="1600" b="1" i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600" i="1" spc="-1" dirty="0" smtClean="0">
                <a:solidFill>
                  <a:srgbClr val="000000"/>
                </a:solidFill>
                <a:latin typeface="Calibri"/>
              </a:rPr>
              <a:t>„multimedial“ „interaktiv“</a:t>
            </a:r>
            <a:endParaRPr lang="de-AT" sz="1600" i="1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AT" sz="1600" b="1" spc="-1" dirty="0" smtClean="0">
                <a:solidFill>
                  <a:srgbClr val="000000"/>
                </a:solidFill>
                <a:latin typeface="Calibri"/>
              </a:rPr>
              <a:t>      </a:t>
            </a:r>
            <a:endParaRPr lang="de-AT" sz="1600" b="1" strike="noStrike" spc="-1" dirty="0">
              <a:latin typeface="Arial"/>
            </a:endParaRPr>
          </a:p>
        </p:txBody>
      </p:sp>
      <p:sp>
        <p:nvSpPr>
          <p:cNvPr id="33" name="CustomShape 9"/>
          <p:cNvSpPr/>
          <p:nvPr/>
        </p:nvSpPr>
        <p:spPr>
          <a:xfrm>
            <a:off x="632520" y="5453640"/>
            <a:ext cx="2592288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         &amp;  ev</a:t>
            </a: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. selber </a:t>
            </a:r>
            <a:r>
              <a:rPr lang="de-AT" sz="1600" b="1" strike="noStrike" spc="-1" dirty="0">
                <a:solidFill>
                  <a:srgbClr val="000000"/>
                </a:solidFill>
                <a:latin typeface="Calibri"/>
              </a:rPr>
              <a:t>verfassen 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de-AT" sz="1600" b="1" spc="-1" dirty="0" smtClean="0">
                <a:solidFill>
                  <a:srgbClr val="000000"/>
                </a:solidFill>
                <a:latin typeface="Calibri"/>
              </a:rPr>
              <a:t>                       „digitales SB“  ?</a:t>
            </a:r>
            <a:endParaRPr lang="de-AT" sz="1600" b="0" strike="noStrike" spc="-1" dirty="0">
              <a:latin typeface="Arial"/>
            </a:endParaRPr>
          </a:p>
        </p:txBody>
      </p:sp>
      <p:pic>
        <p:nvPicPr>
          <p:cNvPr id="3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0872" y="2780928"/>
            <a:ext cx="2160240" cy="1584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9"/>
          <p:cNvSpPr/>
          <p:nvPr/>
        </p:nvSpPr>
        <p:spPr>
          <a:xfrm>
            <a:off x="3800872" y="4653136"/>
            <a:ext cx="2067840" cy="1296144"/>
          </a:xfrm>
          <a:prstGeom prst="downArrow">
            <a:avLst>
              <a:gd name="adj1" fmla="val 72632"/>
              <a:gd name="adj2" fmla="val 16854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" name="CustomShape 5"/>
          <p:cNvSpPr/>
          <p:nvPr/>
        </p:nvSpPr>
        <p:spPr>
          <a:xfrm rot="19908000">
            <a:off x="2170035" y="4136717"/>
            <a:ext cx="1487164" cy="81216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1"/>
          <p:cNvSpPr/>
          <p:nvPr/>
        </p:nvSpPr>
        <p:spPr>
          <a:xfrm>
            <a:off x="3728864" y="1916832"/>
            <a:ext cx="2285640" cy="2592288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>
                <a:solidFill>
                  <a:srgbClr val="FFFFFF"/>
                </a:solidFill>
                <a:latin typeface="Calibri"/>
              </a:rPr>
              <a:t>Z,B, 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3744720" y="1916832"/>
            <a:ext cx="2216392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z.B. </a:t>
            </a:r>
            <a:endParaRPr lang="de-AT" sz="1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Schlüsselbereich</a:t>
            </a:r>
            <a:endParaRPr lang="de-A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SCHULBUCH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783720" y="2732400"/>
            <a:ext cx="2481480" cy="58752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4"/>
          <p:cNvSpPr/>
          <p:nvPr/>
        </p:nvSpPr>
        <p:spPr>
          <a:xfrm>
            <a:off x="1371240" y="2775960"/>
            <a:ext cx="17643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fächerübergreifend</a:t>
            </a:r>
            <a:endParaRPr lang="de-AT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einsetzen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218" name="CustomShape 10"/>
          <p:cNvSpPr/>
          <p:nvPr/>
        </p:nvSpPr>
        <p:spPr>
          <a:xfrm>
            <a:off x="958914" y="1426680"/>
            <a:ext cx="2283840" cy="115344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11"/>
          <p:cNvSpPr/>
          <p:nvPr/>
        </p:nvSpPr>
        <p:spPr>
          <a:xfrm>
            <a:off x="1512576" y="1471500"/>
            <a:ext cx="19263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Variieren und in heterogenen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Klassensituationen einsetzen können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220" name="CustomShape 12"/>
          <p:cNvSpPr/>
          <p:nvPr/>
        </p:nvSpPr>
        <p:spPr>
          <a:xfrm>
            <a:off x="6150726" y="939779"/>
            <a:ext cx="2514960" cy="91188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13"/>
          <p:cNvSpPr/>
          <p:nvPr/>
        </p:nvSpPr>
        <p:spPr>
          <a:xfrm>
            <a:off x="6297840" y="1080000"/>
            <a:ext cx="234216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Vielfalt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kennen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500" b="0" i="1" strike="noStrike" spc="-1" dirty="0">
                <a:solidFill>
                  <a:srgbClr val="000000"/>
                </a:solidFill>
                <a:latin typeface="Calibri"/>
              </a:rPr>
              <a:t>   </a:t>
            </a:r>
            <a:r>
              <a:rPr lang="de-AT" sz="1500" b="0" i="1" strike="noStrike" spc="-1" dirty="0" smtClean="0">
                <a:solidFill>
                  <a:srgbClr val="000000"/>
                </a:solidFill>
                <a:latin typeface="Calibri"/>
              </a:rPr>
              <a:t>                      ? was </a:t>
            </a:r>
            <a:r>
              <a:rPr lang="de-AT" sz="1500" b="0" i="1" strike="noStrike" spc="-1" dirty="0">
                <a:solidFill>
                  <a:srgbClr val="000000"/>
                </a:solidFill>
                <a:latin typeface="Calibri"/>
              </a:rPr>
              <a:t>ist der </a:t>
            </a:r>
            <a:r>
              <a:rPr lang="de-AT" sz="1500" b="0" i="1" strike="noStrike" spc="-1" dirty="0" smtClean="0">
                <a:solidFill>
                  <a:srgbClr val="000000"/>
                </a:solidFill>
                <a:latin typeface="Calibri"/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de-AT" sz="1500" i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500" i="1" spc="-1" dirty="0" smtClean="0">
                <a:solidFill>
                  <a:srgbClr val="000000"/>
                </a:solidFill>
                <a:latin typeface="Calibri"/>
              </a:rPr>
              <a:t>                         </a:t>
            </a:r>
            <a:r>
              <a:rPr lang="de-AT" sz="1500" b="0" i="1" strike="noStrike" spc="-1" dirty="0" smtClean="0">
                <a:solidFill>
                  <a:srgbClr val="000000"/>
                </a:solidFill>
                <a:latin typeface="Calibri"/>
              </a:rPr>
              <a:t>Mainstream</a:t>
            </a:r>
            <a:r>
              <a:rPr lang="de-AT" sz="1500" b="0" i="1" strike="noStrike" spc="-1" dirty="0">
                <a:solidFill>
                  <a:srgbClr val="000000"/>
                </a:solidFill>
                <a:latin typeface="Calibri"/>
              </a:rPr>
              <a:t>?</a:t>
            </a:r>
            <a:endParaRPr lang="de-AT" sz="1500" b="0" strike="noStrike" spc="-1" dirty="0">
              <a:latin typeface="Arial"/>
            </a:endParaRPr>
          </a:p>
        </p:txBody>
      </p:sp>
      <p:sp>
        <p:nvSpPr>
          <p:cNvPr id="222" name="CustomShape 14"/>
          <p:cNvSpPr/>
          <p:nvPr/>
        </p:nvSpPr>
        <p:spPr>
          <a:xfrm>
            <a:off x="6177136" y="1916832"/>
            <a:ext cx="2952328" cy="75060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15"/>
          <p:cNvSpPr/>
          <p:nvPr/>
        </p:nvSpPr>
        <p:spPr>
          <a:xfrm>
            <a:off x="6357240" y="1916832"/>
            <a:ext cx="2700216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z="1800" b="1" strike="noStrike" spc="-1" dirty="0" smtClean="0">
                <a:solidFill>
                  <a:srgbClr val="000000"/>
                </a:solidFill>
                <a:latin typeface="Calibri"/>
              </a:rPr>
              <a:t>Schulbuch - Analyse  als „forschendes Lernen“</a:t>
            </a:r>
            <a:endParaRPr lang="de-AT" sz="1800" b="1" strike="noStrike" spc="-1" dirty="0">
              <a:latin typeface="Arial"/>
            </a:endParaRPr>
          </a:p>
        </p:txBody>
      </p:sp>
      <p:sp>
        <p:nvSpPr>
          <p:cNvPr id="228" name="CustomShape 20"/>
          <p:cNvSpPr/>
          <p:nvPr/>
        </p:nvSpPr>
        <p:spPr>
          <a:xfrm>
            <a:off x="4088904" y="4653136"/>
            <a:ext cx="1479960" cy="1075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zur Argumentation</a:t>
            </a:r>
            <a:endParaRPr lang="de-AT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verwenden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i="1" strike="noStrike" spc="-1" dirty="0" err="1">
                <a:solidFill>
                  <a:srgbClr val="000000"/>
                </a:solidFill>
                <a:latin typeface="Calibri"/>
              </a:rPr>
              <a:t>zB</a:t>
            </a:r>
            <a:r>
              <a:rPr lang="de-AT" sz="1600" b="0" i="1" strike="noStrike" spc="-1" dirty="0">
                <a:solidFill>
                  <a:srgbClr val="000000"/>
                </a:solidFill>
                <a:latin typeface="Calibri"/>
              </a:rPr>
              <a:t>.  Wirtschaft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229" name="CustomShape 21"/>
          <p:cNvSpPr/>
          <p:nvPr/>
        </p:nvSpPr>
        <p:spPr>
          <a:xfrm>
            <a:off x="6172200" y="2656080"/>
            <a:ext cx="489600" cy="40248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22"/>
          <p:cNvSpPr/>
          <p:nvPr/>
        </p:nvSpPr>
        <p:spPr>
          <a:xfrm rot="16200000" flipH="1">
            <a:off x="5803920" y="3176640"/>
            <a:ext cx="1639800" cy="598320"/>
          </a:xfrm>
          <a:prstGeom prst="bentConnector2">
            <a:avLst/>
          </a:prstGeom>
          <a:noFill/>
          <a:ln w="126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23"/>
          <p:cNvSpPr/>
          <p:nvPr/>
        </p:nvSpPr>
        <p:spPr>
          <a:xfrm rot="16200000" flipH="1">
            <a:off x="5208480" y="3608640"/>
            <a:ext cx="2666520" cy="739800"/>
          </a:xfrm>
          <a:prstGeom prst="bentConnector3">
            <a:avLst>
              <a:gd name="adj1" fmla="val 99057"/>
            </a:avLst>
          </a:prstGeom>
          <a:noFill/>
          <a:ln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24"/>
          <p:cNvSpPr/>
          <p:nvPr/>
        </p:nvSpPr>
        <p:spPr>
          <a:xfrm>
            <a:off x="6019920" y="6226560"/>
            <a:ext cx="31348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200" b="0" i="1" strike="noStrike" spc="-1">
                <a:solidFill>
                  <a:srgbClr val="000000"/>
                </a:solidFill>
                <a:latin typeface="Calibri"/>
              </a:rPr>
              <a:t>Aus:    Konzept PS-Schulbuchforschung Ch. Sitte</a:t>
            </a:r>
            <a:endParaRPr lang="de-AT" sz="1200" b="0" strike="noStrike" spc="-1">
              <a:latin typeface="Arial"/>
            </a:endParaRPr>
          </a:p>
        </p:txBody>
      </p:sp>
      <p:sp>
        <p:nvSpPr>
          <p:cNvPr id="30" name="CustomShape 6"/>
          <p:cNvSpPr/>
          <p:nvPr/>
        </p:nvSpPr>
        <p:spPr>
          <a:xfrm rot="19979878">
            <a:off x="2442869" y="4176062"/>
            <a:ext cx="1126764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      Kapitel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verbessern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31" name="CustomShape 7"/>
          <p:cNvSpPr/>
          <p:nvPr/>
        </p:nvSpPr>
        <p:spPr>
          <a:xfrm>
            <a:off x="416496" y="4223520"/>
            <a:ext cx="1656184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1" strike="noStrike" spc="-1" dirty="0" smtClean="0">
                <a:solidFill>
                  <a:srgbClr val="000000"/>
                </a:solidFill>
                <a:latin typeface="Calibri"/>
              </a:rPr>
              <a:t>Anpassen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 an die 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Klassensituation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32" name="CustomShape 8"/>
          <p:cNvSpPr/>
          <p:nvPr/>
        </p:nvSpPr>
        <p:spPr>
          <a:xfrm>
            <a:off x="152280" y="4952880"/>
            <a:ext cx="2712488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mit 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WWW  u.a. </a:t>
            </a:r>
            <a:r>
              <a:rPr lang="de-AT" sz="1600" b="1" strike="noStrike" spc="-1" dirty="0" smtClean="0">
                <a:solidFill>
                  <a:srgbClr val="000000"/>
                </a:solidFill>
                <a:latin typeface="Calibri"/>
              </a:rPr>
              <a:t>ergänzen</a:t>
            </a:r>
          </a:p>
          <a:p>
            <a:pPr>
              <a:lnSpc>
                <a:spcPct val="100000"/>
              </a:lnSpc>
            </a:pPr>
            <a:r>
              <a:rPr lang="de-AT" sz="1600" i="1" spc="-1" dirty="0" smtClean="0">
                <a:solidFill>
                  <a:srgbClr val="000000"/>
                </a:solidFill>
                <a:latin typeface="Calibri"/>
              </a:rPr>
              <a:t> „multimedial“ „interaktiv“</a:t>
            </a:r>
            <a:endParaRPr lang="de-AT" sz="1600" b="1" strike="noStrike" spc="-1" dirty="0">
              <a:latin typeface="Arial"/>
            </a:endParaRPr>
          </a:p>
        </p:txBody>
      </p:sp>
      <p:sp>
        <p:nvSpPr>
          <p:cNvPr id="33" name="CustomShape 9"/>
          <p:cNvSpPr/>
          <p:nvPr/>
        </p:nvSpPr>
        <p:spPr>
          <a:xfrm>
            <a:off x="632520" y="5453640"/>
            <a:ext cx="2736304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         &amp;  ev</a:t>
            </a: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. selber </a:t>
            </a:r>
            <a:r>
              <a:rPr lang="de-AT" sz="1600" b="1" strike="noStrike" spc="-1" dirty="0">
                <a:solidFill>
                  <a:srgbClr val="000000"/>
                </a:solidFill>
                <a:latin typeface="Calibri"/>
              </a:rPr>
              <a:t>verfassen 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de-AT" sz="1600" b="1" spc="-1" dirty="0" smtClean="0">
                <a:solidFill>
                  <a:srgbClr val="000000"/>
                </a:solidFill>
                <a:latin typeface="Calibri"/>
              </a:rPr>
              <a:t>                       „digitales SB“  ?</a:t>
            </a:r>
            <a:endParaRPr lang="de-AT" sz="1600" b="0" strike="noStrike" spc="-1" dirty="0">
              <a:latin typeface="Arial"/>
            </a:endParaRPr>
          </a:p>
        </p:txBody>
      </p:sp>
      <p:pic>
        <p:nvPicPr>
          <p:cNvPr id="3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0872" y="2780928"/>
            <a:ext cx="2160240" cy="1584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00280" y="980728"/>
            <a:ext cx="8761232" cy="51691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de-AT" sz="1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*  … 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aus der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VERGANGENHEIT </a:t>
            </a:r>
            <a:endParaRPr lang="de-AT" sz="18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  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            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(fachdidaktische Tradition von „Geographie u. Wirtschaftskunde“ in Österreich)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       ferner 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*  ihrer  </a:t>
            </a:r>
            <a:r>
              <a:rPr lang="de-AT" sz="1800" b="1" strike="noStrike" spc="-1" dirty="0" smtClean="0">
                <a:solidFill>
                  <a:srgbClr val="000000"/>
                </a:solidFill>
                <a:latin typeface="Calibri"/>
              </a:rPr>
              <a:t>HEUTIGEN 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unterschiedlichen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Herausforderungen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Ausprägung   &amp;  Umsetzung </a:t>
            </a:r>
            <a:endParaRPr lang="de-AT" sz="1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AT" spc="-1" dirty="0" smtClean="0">
                <a:solidFill>
                  <a:srgbClr val="000000"/>
                </a:solidFill>
                <a:latin typeface="Calibri"/>
              </a:rPr>
              <a:t>                                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in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den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verschiedenen Schultypen</a:t>
            </a:r>
          </a:p>
          <a:p>
            <a:pPr>
              <a:lnSpc>
                <a:spcPct val="100000"/>
              </a:lnSpc>
            </a:pPr>
            <a:r>
              <a:rPr lang="de-AT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AT" spc="-1" dirty="0" smtClean="0">
                <a:solidFill>
                  <a:srgbClr val="000000"/>
                </a:solidFill>
                <a:latin typeface="Calibri"/>
              </a:rPr>
              <a:t>       und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pc="-1" dirty="0" smtClean="0">
                <a:solidFill>
                  <a:srgbClr val="000000"/>
                </a:solidFill>
                <a:latin typeface="Calibri"/>
              </a:rPr>
              <a:t>* 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den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-durchaus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selektiv rezipierten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- verschiedenen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Einflüsse aus dem Ausland (D, UK, F…)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                   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zu   </a:t>
            </a:r>
            <a:r>
              <a:rPr lang="de-AT" sz="2400" b="1" strike="noStrike" spc="-1" dirty="0" smtClean="0">
                <a:solidFill>
                  <a:srgbClr val="000000"/>
                </a:solidFill>
                <a:latin typeface="Calibri"/>
              </a:rPr>
              <a:t>L </a:t>
            </a:r>
            <a:r>
              <a:rPr lang="de-AT" sz="2400" b="1" strike="noStrike" spc="-1" dirty="0">
                <a:solidFill>
                  <a:srgbClr val="000000"/>
                </a:solidFill>
                <a:latin typeface="Calibri"/>
              </a:rPr>
              <a:t>E R N E N …</a:t>
            </a:r>
            <a:endParaRPr lang="de-AT" sz="24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pc="-1" dirty="0" smtClean="0">
                <a:solidFill>
                  <a:srgbClr val="000000"/>
                </a:solidFill>
                <a:latin typeface="Calibri"/>
              </a:rPr>
              <a:t>*  u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m  </a:t>
            </a:r>
            <a:r>
              <a:rPr lang="de-AT" sz="1800" b="1" strike="noStrike" spc="-1" dirty="0" smtClean="0">
                <a:solidFill>
                  <a:srgbClr val="000000"/>
                </a:solidFill>
                <a:latin typeface="Calibri"/>
              </a:rPr>
              <a:t>für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die </a:t>
            </a:r>
            <a:r>
              <a:rPr lang="de-AT" sz="1800" b="1" strike="noStrike" spc="-1" dirty="0" smtClean="0">
                <a:solidFill>
                  <a:srgbClr val="000000"/>
                </a:solidFill>
                <a:latin typeface="Calibri"/>
              </a:rPr>
              <a:t> ZUKUNFT  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Impulse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zu haben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                                      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(. . . aber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auch Fehlentwicklungen zu vermeiden !)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    Dies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ist insbesondere heute unter den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vielfältigen Herausforderungen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zu sehen,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smtClean="0">
                <a:solidFill>
                  <a:srgbClr val="000000"/>
                </a:solidFill>
                <a:latin typeface="Calibri"/>
              </a:rPr>
              <a:t>         dass </a:t>
            </a:r>
            <a:endParaRPr lang="de-AT" sz="1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*  </a:t>
            </a:r>
            <a:r>
              <a:rPr lang="de-AT" sz="1800" b="0" strike="noStrike" spc="-1" dirty="0" err="1" smtClean="0">
                <a:solidFill>
                  <a:srgbClr val="000000"/>
                </a:solidFill>
                <a:latin typeface="Calibri"/>
              </a:rPr>
              <a:t>LuL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 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immer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stärker durch schulautonome Lösungen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gefordert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werden !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1800" b="0" strike="noStrike" spc="-1" dirty="0">
              <a:latin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889104" y="6309320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>
                <a:latin typeface="Calibri" pitchFamily="34" charset="0"/>
              </a:rPr>
              <a:t>CH. SITTE  2019      </a:t>
            </a:r>
            <a:r>
              <a:rPr lang="de-AT" sz="1100" dirty="0" smtClean="0">
                <a:latin typeface="Calibri" pitchFamily="34" charset="0"/>
                <a:hlinkClick r:id="rId3"/>
              </a:rPr>
              <a:t>http://fachportal.ph-noe.ac.at/gwk</a:t>
            </a:r>
            <a:r>
              <a:rPr lang="de-AT" sz="1100" dirty="0" smtClean="0">
                <a:latin typeface="Calibri" pitchFamily="34" charset="0"/>
              </a:rPr>
              <a:t> </a:t>
            </a:r>
          </a:p>
          <a:p>
            <a:endParaRPr lang="de-AT" sz="1100" dirty="0">
              <a:latin typeface="Calibri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04528" y="26064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i="1" dirty="0" smtClean="0"/>
              <a:t>Die Intention </a:t>
            </a:r>
          </a:p>
          <a:p>
            <a:r>
              <a:rPr lang="de-AT" i="1" dirty="0" smtClean="0"/>
              <a:t>eines </a:t>
            </a:r>
            <a:r>
              <a:rPr lang="de-AT" i="1" dirty="0" err="1" smtClean="0"/>
              <a:t>Ausbildungsgangens</a:t>
            </a:r>
            <a:r>
              <a:rPr lang="de-AT" i="1" dirty="0" smtClean="0"/>
              <a:t> in </a:t>
            </a:r>
            <a:r>
              <a:rPr lang="de-AT" i="1" dirty="0" smtClean="0"/>
              <a:t>F</a:t>
            </a:r>
            <a:r>
              <a:rPr lang="de-AT" i="1" dirty="0" smtClean="0"/>
              <a:t>achdidaktik G W sollt sein</a:t>
            </a:r>
            <a:endParaRPr lang="de-AT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9"/>
          <p:cNvSpPr/>
          <p:nvPr/>
        </p:nvSpPr>
        <p:spPr>
          <a:xfrm>
            <a:off x="3800872" y="4653136"/>
            <a:ext cx="2067840" cy="1296144"/>
          </a:xfrm>
          <a:prstGeom prst="downArrow">
            <a:avLst>
              <a:gd name="adj1" fmla="val 72632"/>
              <a:gd name="adj2" fmla="val 16854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" name="CustomShape 5"/>
          <p:cNvSpPr/>
          <p:nvPr/>
        </p:nvSpPr>
        <p:spPr>
          <a:xfrm rot="19908000">
            <a:off x="2170035" y="4136717"/>
            <a:ext cx="1487164" cy="81216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1"/>
          <p:cNvSpPr/>
          <p:nvPr/>
        </p:nvSpPr>
        <p:spPr>
          <a:xfrm>
            <a:off x="3728864" y="1916832"/>
            <a:ext cx="2285640" cy="2592288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>
                <a:solidFill>
                  <a:srgbClr val="FFFFFF"/>
                </a:solidFill>
                <a:latin typeface="Calibri"/>
              </a:rPr>
              <a:t>Z,B, 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3744720" y="1916832"/>
            <a:ext cx="2216392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z.B. </a:t>
            </a:r>
            <a:endParaRPr lang="de-AT" sz="1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Schlüsselbereich</a:t>
            </a:r>
            <a:endParaRPr lang="de-A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SCHULBUCH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783720" y="2732400"/>
            <a:ext cx="2481480" cy="58752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4"/>
          <p:cNvSpPr/>
          <p:nvPr/>
        </p:nvSpPr>
        <p:spPr>
          <a:xfrm>
            <a:off x="1371240" y="2775960"/>
            <a:ext cx="17643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fächerübergreifend</a:t>
            </a:r>
            <a:endParaRPr lang="de-AT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einsetzen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218" name="CustomShape 10"/>
          <p:cNvSpPr/>
          <p:nvPr/>
        </p:nvSpPr>
        <p:spPr>
          <a:xfrm>
            <a:off x="958914" y="1426680"/>
            <a:ext cx="2283840" cy="115344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11"/>
          <p:cNvSpPr/>
          <p:nvPr/>
        </p:nvSpPr>
        <p:spPr>
          <a:xfrm>
            <a:off x="1512576" y="1471500"/>
            <a:ext cx="19263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Variieren und in heterogenen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Klassensituationen einsetzen können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220" name="CustomShape 12"/>
          <p:cNvSpPr/>
          <p:nvPr/>
        </p:nvSpPr>
        <p:spPr>
          <a:xfrm>
            <a:off x="6150726" y="939779"/>
            <a:ext cx="2514960" cy="91188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13"/>
          <p:cNvSpPr/>
          <p:nvPr/>
        </p:nvSpPr>
        <p:spPr>
          <a:xfrm>
            <a:off x="6297840" y="1080000"/>
            <a:ext cx="234216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Vielfalt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kennen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500" b="0" i="1" strike="noStrike" spc="-1" dirty="0">
                <a:solidFill>
                  <a:srgbClr val="000000"/>
                </a:solidFill>
                <a:latin typeface="Calibri"/>
              </a:rPr>
              <a:t>   </a:t>
            </a:r>
            <a:r>
              <a:rPr lang="de-AT" sz="1500" b="0" i="1" strike="noStrike" spc="-1" dirty="0" smtClean="0">
                <a:solidFill>
                  <a:srgbClr val="000000"/>
                </a:solidFill>
                <a:latin typeface="Calibri"/>
              </a:rPr>
              <a:t>                      ? was </a:t>
            </a:r>
            <a:r>
              <a:rPr lang="de-AT" sz="1500" b="0" i="1" strike="noStrike" spc="-1" dirty="0">
                <a:solidFill>
                  <a:srgbClr val="000000"/>
                </a:solidFill>
                <a:latin typeface="Calibri"/>
              </a:rPr>
              <a:t>ist der </a:t>
            </a:r>
            <a:r>
              <a:rPr lang="de-AT" sz="1500" b="0" i="1" strike="noStrike" spc="-1" dirty="0" smtClean="0">
                <a:solidFill>
                  <a:srgbClr val="000000"/>
                </a:solidFill>
                <a:latin typeface="Calibri"/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de-AT" sz="1500" i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500" i="1" spc="-1" dirty="0" smtClean="0">
                <a:solidFill>
                  <a:srgbClr val="000000"/>
                </a:solidFill>
                <a:latin typeface="Calibri"/>
              </a:rPr>
              <a:t>                         </a:t>
            </a:r>
            <a:r>
              <a:rPr lang="de-AT" sz="1500" b="0" i="1" strike="noStrike" spc="-1" dirty="0" smtClean="0">
                <a:solidFill>
                  <a:srgbClr val="000000"/>
                </a:solidFill>
                <a:latin typeface="Calibri"/>
              </a:rPr>
              <a:t>Mainstream</a:t>
            </a:r>
            <a:r>
              <a:rPr lang="de-AT" sz="1500" b="0" i="1" strike="noStrike" spc="-1" dirty="0">
                <a:solidFill>
                  <a:srgbClr val="000000"/>
                </a:solidFill>
                <a:latin typeface="Calibri"/>
              </a:rPr>
              <a:t>?</a:t>
            </a:r>
            <a:endParaRPr lang="de-AT" sz="1500" b="0" strike="noStrike" spc="-1" dirty="0">
              <a:latin typeface="Arial"/>
            </a:endParaRPr>
          </a:p>
        </p:txBody>
      </p:sp>
      <p:sp>
        <p:nvSpPr>
          <p:cNvPr id="222" name="CustomShape 14"/>
          <p:cNvSpPr/>
          <p:nvPr/>
        </p:nvSpPr>
        <p:spPr>
          <a:xfrm>
            <a:off x="6177136" y="1916832"/>
            <a:ext cx="2952328" cy="75060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3" name="CustomShape 15"/>
          <p:cNvSpPr/>
          <p:nvPr/>
        </p:nvSpPr>
        <p:spPr>
          <a:xfrm>
            <a:off x="6357240" y="1916832"/>
            <a:ext cx="2700216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z="1800" b="1" strike="noStrike" spc="-1" dirty="0" smtClean="0">
                <a:solidFill>
                  <a:srgbClr val="000000"/>
                </a:solidFill>
                <a:latin typeface="Calibri"/>
              </a:rPr>
              <a:t>Schulbuch - Analyse  als „forschendes Lernen“</a:t>
            </a:r>
            <a:endParaRPr lang="de-AT" sz="1800" b="1" strike="noStrike" spc="-1" dirty="0">
              <a:latin typeface="Arial"/>
            </a:endParaRPr>
          </a:p>
        </p:txBody>
      </p:sp>
      <p:sp>
        <p:nvSpPr>
          <p:cNvPr id="224" name="CustomShape 16"/>
          <p:cNvSpPr/>
          <p:nvPr/>
        </p:nvSpPr>
        <p:spPr>
          <a:xfrm>
            <a:off x="6607800" y="2863080"/>
            <a:ext cx="2568600" cy="829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inhaltlich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fachlich</a:t>
            </a:r>
          </a:p>
          <a:p>
            <a:pPr>
              <a:lnSpc>
                <a:spcPct val="100000"/>
              </a:lnSpc>
            </a:pPr>
            <a:r>
              <a:rPr lang="de-AT" sz="1200" b="0" strike="noStrike" spc="-1" dirty="0" smtClean="0">
                <a:latin typeface="Arial"/>
              </a:rPr>
              <a:t> </a:t>
            </a:r>
            <a:endParaRPr lang="de-AT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                 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fachdidaktisch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225" name="CustomShape 17"/>
          <p:cNvSpPr/>
          <p:nvPr/>
        </p:nvSpPr>
        <p:spPr>
          <a:xfrm>
            <a:off x="6792840" y="3973320"/>
            <a:ext cx="2742840" cy="639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methodisch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      „Reichtum“ nutzen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226" name="CustomShape 18"/>
          <p:cNvSpPr/>
          <p:nvPr/>
        </p:nvSpPr>
        <p:spPr>
          <a:xfrm>
            <a:off x="6890760" y="5072760"/>
            <a:ext cx="232920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FD „daraus lernen“</a:t>
            </a: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400" b="0" strike="noStrike" spc="-1">
                <a:solidFill>
                  <a:srgbClr val="000000"/>
                </a:solidFill>
                <a:latin typeface="Calibri"/>
              </a:rPr>
              <a:t>                zB GW &amp; M</a:t>
            </a:r>
            <a:endParaRPr lang="de-AT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400" b="0" strike="noStrike" spc="-1">
                <a:solidFill>
                  <a:srgbClr val="000000"/>
                </a:solidFill>
                <a:latin typeface="Calibri"/>
              </a:rPr>
              <a:t>                      Sachtextelesen….</a:t>
            </a:r>
            <a:endParaRPr lang="de-AT" sz="1400" b="0" strike="noStrike" spc="-1">
              <a:latin typeface="Arial"/>
            </a:endParaRPr>
          </a:p>
        </p:txBody>
      </p:sp>
      <p:sp>
        <p:nvSpPr>
          <p:cNvPr id="228" name="CustomShape 20"/>
          <p:cNvSpPr/>
          <p:nvPr/>
        </p:nvSpPr>
        <p:spPr>
          <a:xfrm>
            <a:off x="4088904" y="4653136"/>
            <a:ext cx="1479960" cy="10757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zur Argumentation</a:t>
            </a:r>
            <a:endParaRPr lang="de-AT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verwenden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i="1" strike="noStrike" spc="-1" dirty="0" err="1">
                <a:solidFill>
                  <a:srgbClr val="000000"/>
                </a:solidFill>
                <a:latin typeface="Calibri"/>
              </a:rPr>
              <a:t>zB</a:t>
            </a:r>
            <a:r>
              <a:rPr lang="de-AT" sz="1600" b="0" i="1" strike="noStrike" spc="-1" dirty="0">
                <a:solidFill>
                  <a:srgbClr val="000000"/>
                </a:solidFill>
                <a:latin typeface="Calibri"/>
              </a:rPr>
              <a:t>.  Wirtschaft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229" name="CustomShape 21"/>
          <p:cNvSpPr/>
          <p:nvPr/>
        </p:nvSpPr>
        <p:spPr>
          <a:xfrm>
            <a:off x="6172200" y="2656080"/>
            <a:ext cx="489600" cy="40248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22"/>
          <p:cNvSpPr/>
          <p:nvPr/>
        </p:nvSpPr>
        <p:spPr>
          <a:xfrm rot="16200000" flipH="1">
            <a:off x="5803920" y="3176640"/>
            <a:ext cx="1639800" cy="598320"/>
          </a:xfrm>
          <a:prstGeom prst="bentConnector2">
            <a:avLst/>
          </a:prstGeom>
          <a:noFill/>
          <a:ln w="126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CustomShape 23"/>
          <p:cNvSpPr/>
          <p:nvPr/>
        </p:nvSpPr>
        <p:spPr>
          <a:xfrm rot="16200000" flipH="1">
            <a:off x="5208480" y="3608640"/>
            <a:ext cx="2666520" cy="739800"/>
          </a:xfrm>
          <a:prstGeom prst="bentConnector3">
            <a:avLst>
              <a:gd name="adj1" fmla="val 99057"/>
            </a:avLst>
          </a:prstGeom>
          <a:noFill/>
          <a:ln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CustomShape 24"/>
          <p:cNvSpPr/>
          <p:nvPr/>
        </p:nvSpPr>
        <p:spPr>
          <a:xfrm>
            <a:off x="6019920" y="6226560"/>
            <a:ext cx="31348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200" b="0" i="1" strike="noStrike" spc="-1">
                <a:solidFill>
                  <a:srgbClr val="000000"/>
                </a:solidFill>
                <a:latin typeface="Calibri"/>
              </a:rPr>
              <a:t>Aus:    Konzept PS-Schulbuchforschung Ch. Sitte</a:t>
            </a:r>
            <a:endParaRPr lang="de-AT" sz="1200" b="0" strike="noStrike" spc="-1">
              <a:latin typeface="Arial"/>
            </a:endParaRPr>
          </a:p>
        </p:txBody>
      </p:sp>
      <p:sp>
        <p:nvSpPr>
          <p:cNvPr id="30" name="CustomShape 6"/>
          <p:cNvSpPr/>
          <p:nvPr/>
        </p:nvSpPr>
        <p:spPr>
          <a:xfrm rot="19979878">
            <a:off x="2442869" y="4176062"/>
            <a:ext cx="1126764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      Kapitel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verbessern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31" name="CustomShape 7"/>
          <p:cNvSpPr/>
          <p:nvPr/>
        </p:nvSpPr>
        <p:spPr>
          <a:xfrm>
            <a:off x="416496" y="4223520"/>
            <a:ext cx="1656184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1" strike="noStrike" spc="-1" dirty="0" smtClean="0">
                <a:solidFill>
                  <a:srgbClr val="000000"/>
                </a:solidFill>
                <a:latin typeface="Calibri"/>
              </a:rPr>
              <a:t>Anpassen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 an die 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Klassensituation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32" name="CustomShape 8"/>
          <p:cNvSpPr/>
          <p:nvPr/>
        </p:nvSpPr>
        <p:spPr>
          <a:xfrm>
            <a:off x="152280" y="4952880"/>
            <a:ext cx="2496464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mit 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WWW  u.a. </a:t>
            </a:r>
            <a:r>
              <a:rPr lang="de-AT" sz="1600" b="1" strike="noStrike" spc="-1" dirty="0" smtClean="0">
                <a:solidFill>
                  <a:srgbClr val="000000"/>
                </a:solidFill>
                <a:latin typeface="Calibri"/>
              </a:rPr>
              <a:t>ergänzen</a:t>
            </a:r>
          </a:p>
          <a:p>
            <a:pPr>
              <a:lnSpc>
                <a:spcPct val="100000"/>
              </a:lnSpc>
            </a:pPr>
            <a:r>
              <a:rPr lang="de-AT" sz="1600" i="1" spc="-1" dirty="0" smtClean="0">
                <a:solidFill>
                  <a:srgbClr val="000000"/>
                </a:solidFill>
                <a:latin typeface="Calibri"/>
              </a:rPr>
              <a:t> „multimedial“ „interaktiv“</a:t>
            </a:r>
            <a:endParaRPr lang="de-AT" sz="1600" b="1" strike="noStrike" spc="-1" dirty="0">
              <a:latin typeface="Arial"/>
            </a:endParaRPr>
          </a:p>
        </p:txBody>
      </p:sp>
      <p:sp>
        <p:nvSpPr>
          <p:cNvPr id="33" name="CustomShape 9"/>
          <p:cNvSpPr/>
          <p:nvPr/>
        </p:nvSpPr>
        <p:spPr>
          <a:xfrm>
            <a:off x="632520" y="5453640"/>
            <a:ext cx="2736304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         &amp;  ev</a:t>
            </a: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. selber </a:t>
            </a:r>
            <a:r>
              <a:rPr lang="de-AT" sz="1600" b="1" strike="noStrike" spc="-1" dirty="0">
                <a:solidFill>
                  <a:srgbClr val="000000"/>
                </a:solidFill>
                <a:latin typeface="Calibri"/>
              </a:rPr>
              <a:t>verfassen 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?</a:t>
            </a:r>
          </a:p>
          <a:p>
            <a:pPr>
              <a:lnSpc>
                <a:spcPct val="100000"/>
              </a:lnSpc>
            </a:pPr>
            <a:r>
              <a:rPr lang="de-AT" sz="1600" b="1" spc="-1" dirty="0" smtClean="0">
                <a:solidFill>
                  <a:srgbClr val="000000"/>
                </a:solidFill>
                <a:latin typeface="Calibri"/>
              </a:rPr>
              <a:t>                       „digitales SB“  ?</a:t>
            </a:r>
            <a:endParaRPr lang="de-AT" sz="1600" b="0" strike="noStrike" spc="-1" dirty="0">
              <a:latin typeface="Arial"/>
            </a:endParaRPr>
          </a:p>
        </p:txBody>
      </p:sp>
      <p:pic>
        <p:nvPicPr>
          <p:cNvPr id="35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0872" y="2780928"/>
            <a:ext cx="2160240" cy="1584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419120" y="1447920"/>
            <a:ext cx="7638336" cy="43074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Daraus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abgeleitet :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2000" b="1" spc="-1" dirty="0" smtClean="0">
                <a:solidFill>
                  <a:srgbClr val="000000"/>
                </a:solidFill>
                <a:latin typeface="Calibri"/>
              </a:rPr>
              <a:t>Skizze zu e</a:t>
            </a:r>
            <a:r>
              <a:rPr lang="de-AT" sz="2000" b="1" strike="noStrike" spc="-1" dirty="0" smtClean="0">
                <a:solidFill>
                  <a:srgbClr val="000000"/>
                </a:solidFill>
                <a:latin typeface="Calibri"/>
              </a:rPr>
              <a:t>iner </a:t>
            </a:r>
            <a:r>
              <a:rPr lang="de-AT" sz="2000" b="1" strike="noStrike" spc="-1" dirty="0">
                <a:solidFill>
                  <a:srgbClr val="000000"/>
                </a:solidFill>
                <a:latin typeface="Calibri"/>
              </a:rPr>
              <a:t>stufenweise Aufgliederung von</a:t>
            </a:r>
            <a:endParaRPr lang="de-A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2800" b="1" strike="noStrike" spc="-1" dirty="0">
                <a:solidFill>
                  <a:srgbClr val="000000"/>
                </a:solidFill>
                <a:latin typeface="Calibri"/>
              </a:rPr>
              <a:t>Anforderungen </a:t>
            </a:r>
            <a:r>
              <a:rPr lang="de-AT" sz="2800" b="1" strike="noStrike" spc="-1" dirty="0" smtClean="0">
                <a:solidFill>
                  <a:srgbClr val="000000"/>
                </a:solidFill>
                <a:latin typeface="Calibri"/>
              </a:rPr>
              <a:t>  und   auszubildenden </a:t>
            </a:r>
            <a:r>
              <a:rPr lang="de-AT" sz="2800" b="1" strike="noStrike" spc="-1" dirty="0">
                <a:solidFill>
                  <a:srgbClr val="000000"/>
                </a:solidFill>
                <a:latin typeface="Calibri"/>
              </a:rPr>
              <a:t>Kompetenzen</a:t>
            </a:r>
            <a:endParaRPr lang="de-AT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2800" b="1" strike="noStrike" spc="-1" dirty="0">
                <a:solidFill>
                  <a:srgbClr val="000000"/>
                </a:solidFill>
                <a:latin typeface="Calibri"/>
              </a:rPr>
              <a:t>in den </a:t>
            </a:r>
            <a:r>
              <a:rPr lang="de-AT" sz="2800" b="1" strike="noStrike" spc="-1" dirty="0" smtClean="0">
                <a:solidFill>
                  <a:srgbClr val="000000"/>
                </a:solidFill>
                <a:latin typeface="Calibri"/>
              </a:rPr>
              <a:t> Ausbildungsstufen</a:t>
            </a:r>
            <a:endParaRPr lang="de-AT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i="1" spc="-1" dirty="0" smtClean="0">
                <a:solidFill>
                  <a:srgbClr val="000000"/>
                </a:solidFill>
                <a:latin typeface="Calibri"/>
              </a:rPr>
              <a:t>Abgeleitet von der vorher gezeigten „ </a:t>
            </a:r>
            <a:r>
              <a:rPr lang="de-AT" i="1" spc="-1" dirty="0" err="1" smtClean="0">
                <a:solidFill>
                  <a:srgbClr val="000000"/>
                </a:solidFill>
                <a:latin typeface="Calibri"/>
              </a:rPr>
              <a:t>fachdid</a:t>
            </a:r>
            <a:r>
              <a:rPr lang="de-AT" i="1" spc="-1" dirty="0" smtClean="0">
                <a:solidFill>
                  <a:srgbClr val="000000"/>
                </a:solidFill>
                <a:latin typeface="Calibri"/>
              </a:rPr>
              <a:t>. begründeten Bedürfnispyramide</a:t>
            </a:r>
          </a:p>
          <a:p>
            <a:pPr>
              <a:lnSpc>
                <a:spcPct val="100000"/>
              </a:lnSpc>
            </a:pPr>
            <a:endParaRPr lang="de-AT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AT" spc="-1" dirty="0" smtClean="0">
                <a:solidFill>
                  <a:srgbClr val="000000"/>
                </a:solidFill>
                <a:latin typeface="Calibri"/>
              </a:rPr>
              <a:t>v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om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Bachelor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über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den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Master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 </a:t>
            </a:r>
            <a:endParaRPr lang="de-AT" sz="1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de-AT" spc="-1" dirty="0" smtClean="0">
                <a:solidFill>
                  <a:srgbClr val="000000"/>
                </a:solidFill>
                <a:latin typeface="Calibri"/>
              </a:rPr>
              <a:t>                                       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&amp;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Zusatzqualifikationen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 (etwa </a:t>
            </a:r>
            <a:r>
              <a:rPr lang="de-AT" sz="1800" b="0" strike="noStrike" spc="-1" dirty="0" err="1" smtClean="0">
                <a:solidFill>
                  <a:srgbClr val="000000"/>
                </a:solidFill>
                <a:latin typeface="Calibri"/>
              </a:rPr>
              <a:t>MentorInnen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…),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pc="-1" dirty="0" smtClean="0">
                <a:solidFill>
                  <a:srgbClr val="000000"/>
                </a:solidFill>
                <a:latin typeface="Calibri"/>
              </a:rPr>
              <a:t>die  eventuell   auch  zu 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(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mehr  &amp; relevanteren )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 fachdidaktischen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Dissertationen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 führen soll(t)en ?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673080" y="6309320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err="1" smtClean="0">
                <a:latin typeface="Calibri" pitchFamily="34" charset="0"/>
              </a:rPr>
              <a:t>Ch</a:t>
            </a:r>
            <a:r>
              <a:rPr lang="de-AT" sz="1100" dirty="0" smtClean="0">
                <a:latin typeface="Calibri" pitchFamily="34" charset="0"/>
              </a:rPr>
              <a:t>. SITTE  2019      </a:t>
            </a:r>
            <a:r>
              <a:rPr lang="de-AT" sz="1100" dirty="0" smtClean="0">
                <a:latin typeface="Calibri" pitchFamily="34" charset="0"/>
                <a:hlinkClick r:id="rId3"/>
              </a:rPr>
              <a:t>http://fachportal.ph-noe.ac.at/gwk</a:t>
            </a:r>
            <a:r>
              <a:rPr lang="de-AT" sz="1100" dirty="0" smtClean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533520" y="500760"/>
            <a:ext cx="9372240" cy="183924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CustomShape 2"/>
          <p:cNvSpPr/>
          <p:nvPr/>
        </p:nvSpPr>
        <p:spPr>
          <a:xfrm>
            <a:off x="577080" y="2383920"/>
            <a:ext cx="9328680" cy="23400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3"/>
          <p:cNvSpPr/>
          <p:nvPr/>
        </p:nvSpPr>
        <p:spPr>
          <a:xfrm>
            <a:off x="565920" y="4779000"/>
            <a:ext cx="9339480" cy="169776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4"/>
          <p:cNvSpPr/>
          <p:nvPr/>
        </p:nvSpPr>
        <p:spPr>
          <a:xfrm>
            <a:off x="620640" y="468000"/>
            <a:ext cx="882792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1" strike="noStrike" spc="-1">
                <a:solidFill>
                  <a:srgbClr val="000000"/>
                </a:solidFill>
                <a:latin typeface="Calibri"/>
              </a:rPr>
              <a:t>FD-Dissertation </a:t>
            </a:r>
            <a:endParaRPr lang="de-AT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Calibri"/>
              </a:rPr>
              <a:t>&amp; Zusatzqualifikation</a:t>
            </a:r>
            <a:endParaRPr lang="de-AT" sz="1200" b="0" strike="noStrike" spc="-1">
              <a:latin typeface="Arial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555120" y="2449440"/>
            <a:ext cx="1806840" cy="8910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1" strike="noStrike" spc="-1" dirty="0" err="1" smtClean="0">
                <a:solidFill>
                  <a:srgbClr val="000000"/>
                </a:solidFill>
                <a:latin typeface="Calibri"/>
              </a:rPr>
              <a:t>MEd</a:t>
            </a:r>
            <a:r>
              <a:rPr lang="de-AT" sz="1600" b="1" strike="noStrike" spc="-1" dirty="0" smtClean="0">
                <a:solidFill>
                  <a:srgbClr val="000000"/>
                </a:solidFill>
                <a:latin typeface="Calibri"/>
              </a:rPr>
              <a:t>  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200" b="0" strike="noStrike" spc="-1" dirty="0">
                <a:solidFill>
                  <a:srgbClr val="000000"/>
                </a:solidFill>
                <a:latin typeface="Calibri"/>
              </a:rPr>
              <a:t>praxiskompetent</a:t>
            </a:r>
            <a:endParaRPr lang="de-AT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200" b="0" strike="noStrike" spc="-1" dirty="0">
                <a:solidFill>
                  <a:srgbClr val="000000"/>
                </a:solidFill>
                <a:latin typeface="Calibri"/>
              </a:rPr>
              <a:t>      anwenden</a:t>
            </a:r>
            <a:endParaRPr lang="de-AT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200" b="0" strike="noStrike" spc="-1" dirty="0">
                <a:solidFill>
                  <a:srgbClr val="000000"/>
                </a:solidFill>
                <a:latin typeface="Calibri"/>
              </a:rPr>
              <a:t>  &amp; analysieren</a:t>
            </a:r>
            <a:endParaRPr lang="de-AT" sz="1200" b="0" strike="noStrike" spc="-1" dirty="0">
              <a:latin typeface="Arial"/>
            </a:endParaRPr>
          </a:p>
        </p:txBody>
      </p:sp>
      <p:sp>
        <p:nvSpPr>
          <p:cNvPr id="239" name="CustomShape 6"/>
          <p:cNvSpPr/>
          <p:nvPr/>
        </p:nvSpPr>
        <p:spPr>
          <a:xfrm>
            <a:off x="642240" y="4757040"/>
            <a:ext cx="18284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 dirty="0" err="1" smtClean="0">
                <a:solidFill>
                  <a:srgbClr val="000000"/>
                </a:solidFill>
                <a:latin typeface="Calibri"/>
              </a:rPr>
              <a:t>BEd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Studieren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Praxis-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 err="1">
                <a:solidFill>
                  <a:srgbClr val="000000"/>
                </a:solidFill>
                <a:latin typeface="Calibri"/>
              </a:rPr>
              <a:t>beobachtung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240" name="CustomShape 7"/>
          <p:cNvSpPr/>
          <p:nvPr/>
        </p:nvSpPr>
        <p:spPr>
          <a:xfrm>
            <a:off x="968760" y="3614040"/>
            <a:ext cx="129492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Calibri"/>
              </a:rPr>
              <a:t>Praxis, Studium</a:t>
            </a:r>
            <a:endParaRPr lang="de-AT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Calibri"/>
              </a:rPr>
              <a:t>Gestalten</a:t>
            </a:r>
            <a:endParaRPr lang="de-AT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000000"/>
                </a:solidFill>
                <a:latin typeface="Calibri"/>
              </a:rPr>
              <a:t>beobachten</a:t>
            </a:r>
            <a:endParaRPr lang="de-AT" sz="1200" b="0" strike="noStrike" spc="-1">
              <a:latin typeface="Arial"/>
            </a:endParaRPr>
          </a:p>
        </p:txBody>
      </p:sp>
      <p:sp>
        <p:nvSpPr>
          <p:cNvPr id="241" name="CustomShape 8"/>
          <p:cNvSpPr/>
          <p:nvPr/>
        </p:nvSpPr>
        <p:spPr>
          <a:xfrm>
            <a:off x="2360712" y="4920480"/>
            <a:ext cx="3038208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analysieren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Unterschiedliches kennen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Basics kennen lernen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1800" b="0" strike="noStrike" spc="-1" dirty="0">
              <a:latin typeface="Arial"/>
            </a:endParaRPr>
          </a:p>
        </p:txBody>
      </p:sp>
      <p:sp>
        <p:nvSpPr>
          <p:cNvPr id="242" name="CustomShape 9"/>
          <p:cNvSpPr/>
          <p:nvPr/>
        </p:nvSpPr>
        <p:spPr>
          <a:xfrm>
            <a:off x="5366520" y="4898520"/>
            <a:ext cx="42343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Situation in den Klassen</a:t>
            </a:r>
            <a:endParaRPr lang="de-AT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aus den Schulbüchern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243" name="CustomShape 10"/>
          <p:cNvSpPr/>
          <p:nvPr/>
        </p:nvSpPr>
        <p:spPr>
          <a:xfrm>
            <a:off x="5954400" y="5421240"/>
            <a:ext cx="340704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  Strukturen</a:t>
            </a:r>
            <a:endParaRPr lang="de-AT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  Methoden</a:t>
            </a:r>
            <a:endParaRPr lang="de-AT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  Medien</a:t>
            </a:r>
            <a:endParaRPr lang="de-AT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  Inhalte &amp; Paradigmen    G W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244" name="CustomShape 11"/>
          <p:cNvSpPr/>
          <p:nvPr/>
        </p:nvSpPr>
        <p:spPr>
          <a:xfrm>
            <a:off x="7913880" y="4952880"/>
            <a:ext cx="17956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1" i="1" strike="noStrike" spc="-1">
                <a:solidFill>
                  <a:srgbClr val="000000"/>
                </a:solidFill>
                <a:latin typeface="Calibri"/>
              </a:rPr>
              <a:t>S I    </a:t>
            </a:r>
            <a:r>
              <a:rPr lang="de-AT" sz="1400" b="0" i="1" strike="noStrike" spc="-1">
                <a:solidFill>
                  <a:srgbClr val="000000"/>
                </a:solidFill>
                <a:latin typeface="Calibri"/>
              </a:rPr>
              <a:t>HS/MS / AHS</a:t>
            </a:r>
            <a:endParaRPr lang="de-AT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1" i="1" strike="noStrike" spc="-1">
                <a:solidFill>
                  <a:srgbClr val="000000"/>
                </a:solidFill>
                <a:latin typeface="Calibri"/>
              </a:rPr>
              <a:t>S II   </a:t>
            </a:r>
            <a:r>
              <a:rPr lang="de-AT" sz="1400" b="0" i="1" strike="noStrike" spc="-1">
                <a:solidFill>
                  <a:srgbClr val="000000"/>
                </a:solidFill>
                <a:latin typeface="Calibri"/>
              </a:rPr>
              <a:t>AHS / BMHS </a:t>
            </a:r>
            <a:endParaRPr lang="de-AT" sz="1400" b="0" strike="noStrike" spc="-1">
              <a:latin typeface="Arial"/>
            </a:endParaRPr>
          </a:p>
        </p:txBody>
      </p:sp>
      <p:sp>
        <p:nvSpPr>
          <p:cNvPr id="245" name="CustomShape 12"/>
          <p:cNvSpPr/>
          <p:nvPr/>
        </p:nvSpPr>
        <p:spPr>
          <a:xfrm>
            <a:off x="2623320" y="4376160"/>
            <a:ext cx="3047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>
                <a:solidFill>
                  <a:srgbClr val="F2F2F2"/>
                </a:solidFill>
                <a:latin typeface="Calibri"/>
              </a:rPr>
              <a:t>SELBER  ANWENDEN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246" name="CustomShape 13"/>
          <p:cNvSpPr/>
          <p:nvPr/>
        </p:nvSpPr>
        <p:spPr>
          <a:xfrm>
            <a:off x="7522200" y="5050800"/>
            <a:ext cx="6202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AT" sz="1400" b="0" i="1" strike="noStrike" spc="-1">
                <a:solidFill>
                  <a:srgbClr val="000000"/>
                </a:solidFill>
                <a:latin typeface="Calibri"/>
              </a:rPr>
              <a:t> In</a:t>
            </a:r>
            <a:endParaRPr lang="de-AT" sz="1400" b="0" strike="noStrike" spc="-1">
              <a:latin typeface="Arial"/>
            </a:endParaRPr>
          </a:p>
        </p:txBody>
      </p:sp>
      <p:sp>
        <p:nvSpPr>
          <p:cNvPr id="247" name="CustomShape 14"/>
          <p:cNvSpPr/>
          <p:nvPr/>
        </p:nvSpPr>
        <p:spPr>
          <a:xfrm>
            <a:off x="2536200" y="2449440"/>
            <a:ext cx="6716160" cy="155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 dirty="0">
                <a:solidFill>
                  <a:srgbClr val="F2F2F2"/>
                </a:solidFill>
                <a:latin typeface="Calibri"/>
              </a:rPr>
              <a:t>WEITERENTWICKELN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D9D9D9"/>
              </a:buClr>
              <a:buFont typeface="StarSymbol"/>
              <a:buChar char="-"/>
            </a:pPr>
            <a:r>
              <a:rPr lang="de-AT" sz="1200" b="0" strike="noStrike" spc="-1" dirty="0">
                <a:solidFill>
                  <a:srgbClr val="D9D9D9"/>
                </a:solidFill>
                <a:latin typeface="Calibri"/>
              </a:rPr>
              <a:t> aus eigenen </a:t>
            </a:r>
            <a:r>
              <a:rPr lang="de-AT" sz="1200" b="1" strike="noStrike" spc="-1" dirty="0">
                <a:solidFill>
                  <a:srgbClr val="D9D9D9"/>
                </a:solidFill>
                <a:latin typeface="Calibri"/>
              </a:rPr>
              <a:t>E</a:t>
            </a:r>
            <a:r>
              <a:rPr lang="de-AT" sz="1200" b="0" strike="noStrike" spc="-1" dirty="0">
                <a:solidFill>
                  <a:srgbClr val="D9D9D9"/>
                </a:solidFill>
                <a:latin typeface="Calibri"/>
              </a:rPr>
              <a:t>rfahrungen</a:t>
            </a:r>
            <a:endParaRPr lang="de-AT" sz="12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D9D9D9"/>
              </a:buClr>
              <a:buFont typeface="StarSymbol"/>
              <a:buChar char="-"/>
            </a:pPr>
            <a:r>
              <a:rPr lang="de-AT" sz="1200" b="0" strike="noStrike" spc="-1" dirty="0">
                <a:solidFill>
                  <a:srgbClr val="D9D9D9"/>
                </a:solidFill>
                <a:latin typeface="Calibri"/>
              </a:rPr>
              <a:t> reflektiert aus FD</a:t>
            </a:r>
            <a:r>
              <a:rPr lang="de-AT" sz="1200" b="1" strike="noStrike" spc="-1" dirty="0">
                <a:solidFill>
                  <a:srgbClr val="D9D9D9"/>
                </a:solidFill>
                <a:latin typeface="Calibri"/>
              </a:rPr>
              <a:t>-L</a:t>
            </a:r>
            <a:r>
              <a:rPr lang="de-AT" sz="1200" b="0" strike="noStrike" spc="-1" dirty="0">
                <a:solidFill>
                  <a:srgbClr val="D9D9D9"/>
                </a:solidFill>
                <a:latin typeface="Calibri"/>
              </a:rPr>
              <a:t>iteratur  </a:t>
            </a:r>
            <a:endParaRPr lang="de-AT" sz="12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D9D9D9"/>
              </a:buClr>
              <a:buFont typeface="StarSymbol"/>
              <a:buChar char="-"/>
            </a:pPr>
            <a:r>
              <a:rPr lang="de-AT" sz="1200" b="0" strike="noStrike" spc="-1" dirty="0">
                <a:solidFill>
                  <a:srgbClr val="D9D9D9"/>
                </a:solidFill>
                <a:latin typeface="Calibri"/>
              </a:rPr>
              <a:t> &amp; </a:t>
            </a:r>
            <a:r>
              <a:rPr lang="de-AT" sz="1200" b="1" strike="noStrike" spc="-1" dirty="0">
                <a:solidFill>
                  <a:srgbClr val="D9D9D9"/>
                </a:solidFill>
                <a:latin typeface="Calibri"/>
              </a:rPr>
              <a:t>k</a:t>
            </a:r>
            <a:r>
              <a:rPr lang="de-AT" sz="1200" b="0" strike="noStrike" spc="-1" dirty="0">
                <a:solidFill>
                  <a:srgbClr val="D9D9D9"/>
                </a:solidFill>
                <a:latin typeface="Calibri"/>
              </a:rPr>
              <a:t>ritisch </a:t>
            </a:r>
            <a:r>
              <a:rPr lang="de-AT" sz="1200" b="1" strike="noStrike" spc="-1" dirty="0">
                <a:solidFill>
                  <a:srgbClr val="D9D9D9"/>
                </a:solidFill>
                <a:latin typeface="Calibri"/>
              </a:rPr>
              <a:t>b</a:t>
            </a:r>
            <a:r>
              <a:rPr lang="de-AT" sz="1200" b="0" strike="noStrike" spc="-1" dirty="0">
                <a:solidFill>
                  <a:srgbClr val="D9D9D9"/>
                </a:solidFill>
                <a:latin typeface="Calibri"/>
              </a:rPr>
              <a:t>eurteilten Beispielen</a:t>
            </a:r>
            <a:endParaRPr lang="de-AT" sz="12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D9D9D9"/>
              </a:buClr>
              <a:buFont typeface="StarSymbol"/>
              <a:buChar char="-"/>
            </a:pPr>
            <a:r>
              <a:rPr lang="de-AT" sz="1200" b="0" strike="noStrike" spc="-1" dirty="0">
                <a:solidFill>
                  <a:srgbClr val="D9D9D9"/>
                </a:solidFill>
                <a:latin typeface="Calibri"/>
              </a:rPr>
              <a:t> komplexere </a:t>
            </a:r>
            <a:r>
              <a:rPr lang="de-AT" sz="1200" b="1" strike="noStrike" spc="-1" dirty="0">
                <a:solidFill>
                  <a:srgbClr val="D9D9D9"/>
                </a:solidFill>
                <a:latin typeface="Calibri"/>
              </a:rPr>
              <a:t>A</a:t>
            </a:r>
            <a:r>
              <a:rPr lang="de-AT" sz="1200" b="0" strike="noStrike" spc="-1" dirty="0">
                <a:solidFill>
                  <a:srgbClr val="D9D9D9"/>
                </a:solidFill>
                <a:latin typeface="Calibri"/>
              </a:rPr>
              <a:t>nalysen anstellen</a:t>
            </a:r>
            <a:endParaRPr lang="de-AT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12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2F2F2"/>
              </a:buClr>
              <a:buFont typeface="StarSymbol"/>
              <a:buChar char="-"/>
            </a:pPr>
            <a:r>
              <a:rPr lang="de-AT" sz="1600" b="0" strike="noStrike" spc="-1" dirty="0">
                <a:solidFill>
                  <a:srgbClr val="F2F2F2"/>
                </a:solidFill>
                <a:latin typeface="Calibri"/>
              </a:rPr>
              <a:t> </a:t>
            </a:r>
            <a:r>
              <a:rPr lang="de-AT" sz="1800" b="1" strike="noStrike" spc="-1" dirty="0">
                <a:solidFill>
                  <a:srgbClr val="F2F2F2"/>
                </a:solidFill>
                <a:latin typeface="Calibri"/>
              </a:rPr>
              <a:t>sich ein </a:t>
            </a:r>
            <a:r>
              <a:rPr lang="de-AT" sz="1800" b="1" strike="noStrike" spc="-1" dirty="0" err="1">
                <a:solidFill>
                  <a:srgbClr val="F2F2F2"/>
                </a:solidFill>
                <a:latin typeface="Calibri"/>
              </a:rPr>
              <a:t>Repertoir</a:t>
            </a:r>
            <a:r>
              <a:rPr lang="de-AT" sz="1800" b="1" strike="noStrike" spc="-1" dirty="0">
                <a:solidFill>
                  <a:srgbClr val="F2F2F2"/>
                </a:solidFill>
                <a:latin typeface="Calibri"/>
              </a:rPr>
              <a:t> v. </a:t>
            </a:r>
            <a:r>
              <a:rPr lang="de-AT" sz="1800" b="1" strike="noStrike" spc="-1" dirty="0" err="1">
                <a:solidFill>
                  <a:srgbClr val="F2F2F2"/>
                </a:solidFill>
                <a:latin typeface="Calibri"/>
              </a:rPr>
              <a:t>did</a:t>
            </a:r>
            <a:r>
              <a:rPr lang="de-AT" sz="1800" b="1" strike="noStrike" spc="-1" dirty="0">
                <a:solidFill>
                  <a:srgbClr val="F2F2F2"/>
                </a:solidFill>
                <a:latin typeface="Calibri"/>
              </a:rPr>
              <a:t>./</a:t>
            </a:r>
            <a:r>
              <a:rPr lang="de-AT" sz="1800" b="1" strike="noStrike" spc="-1" dirty="0" err="1">
                <a:solidFill>
                  <a:srgbClr val="F2F2F2"/>
                </a:solidFill>
                <a:latin typeface="Calibri"/>
              </a:rPr>
              <a:t>method</a:t>
            </a:r>
            <a:r>
              <a:rPr lang="de-AT" sz="1800" b="1" strike="noStrike" spc="-1" dirty="0">
                <a:solidFill>
                  <a:srgbClr val="F2F2F2"/>
                </a:solidFill>
                <a:latin typeface="Calibri"/>
              </a:rPr>
              <a:t>. Handlungsoptionen erarbeiten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248" name="CustomShape 15"/>
          <p:cNvSpPr/>
          <p:nvPr/>
        </p:nvSpPr>
        <p:spPr>
          <a:xfrm>
            <a:off x="2743200" y="609480"/>
            <a:ext cx="302580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1" strike="noStrike" spc="-1">
                <a:solidFill>
                  <a:srgbClr val="A6A6A6"/>
                </a:solidFill>
                <a:latin typeface="Calibri"/>
              </a:rPr>
              <a:t>„forschen“ „entwickeln“</a:t>
            </a:r>
            <a:endParaRPr lang="de-AT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400" b="0" strike="noStrike" spc="-1">
                <a:solidFill>
                  <a:srgbClr val="A6A6A6"/>
                </a:solidFill>
                <a:latin typeface="Calibri"/>
              </a:rPr>
              <a:t>Im FD-Bereich d. Berufsfeldes</a:t>
            </a:r>
            <a:endParaRPr lang="de-AT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400" b="0" strike="noStrike" spc="-1">
                <a:solidFill>
                  <a:srgbClr val="A6A6A6"/>
                </a:solidFill>
                <a:latin typeface="Calibri"/>
              </a:rPr>
              <a:t>      FD Konzepte</a:t>
            </a:r>
            <a:endParaRPr lang="de-AT" sz="1400" b="0" strike="noStrike" spc="-1">
              <a:latin typeface="Arial"/>
            </a:endParaRPr>
          </a:p>
        </p:txBody>
      </p:sp>
      <p:sp>
        <p:nvSpPr>
          <p:cNvPr id="249" name="CustomShape 16"/>
          <p:cNvSpPr/>
          <p:nvPr/>
        </p:nvSpPr>
        <p:spPr>
          <a:xfrm>
            <a:off x="2808360" y="1687320"/>
            <a:ext cx="370080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>
                <a:solidFill>
                  <a:srgbClr val="D9D9D9"/>
                </a:solidFill>
                <a:latin typeface="Calibri"/>
              </a:rPr>
              <a:t>Veröffentlichungen</a:t>
            </a:r>
            <a:r>
              <a:rPr lang="de-AT" sz="1200" b="0" strike="noStrike" spc="-1">
                <a:solidFill>
                  <a:srgbClr val="D9D9D9"/>
                </a:solidFill>
                <a:latin typeface="Calibri"/>
              </a:rPr>
              <a:t> f.d. FD-Diskurs</a:t>
            </a:r>
            <a:endParaRPr lang="de-AT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200" b="0" strike="noStrike" spc="-1">
                <a:solidFill>
                  <a:srgbClr val="D9D9D9"/>
                </a:solidFill>
                <a:latin typeface="Calibri"/>
              </a:rPr>
              <a:t>                                           ? Relevanz ??</a:t>
            </a:r>
            <a:endParaRPr lang="de-AT" sz="1200" b="0" strike="noStrike" spc="-1">
              <a:latin typeface="Arial"/>
            </a:endParaRPr>
          </a:p>
        </p:txBody>
      </p:sp>
      <p:sp>
        <p:nvSpPr>
          <p:cNvPr id="250" name="CustomShape 17"/>
          <p:cNvSpPr/>
          <p:nvPr/>
        </p:nvSpPr>
        <p:spPr>
          <a:xfrm>
            <a:off x="6770880" y="1730880"/>
            <a:ext cx="26341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A6A6A6"/>
              </a:buClr>
              <a:buFont typeface="Wingdings" charset="2"/>
              <a:buChar char=""/>
            </a:pPr>
            <a:r>
              <a:rPr lang="de-AT" sz="1200" b="0" strike="noStrike" spc="-1">
                <a:solidFill>
                  <a:srgbClr val="A6A6A6"/>
                </a:solidFill>
                <a:latin typeface="Calibri"/>
              </a:rPr>
              <a:t> </a:t>
            </a:r>
            <a:r>
              <a:rPr lang="de-AT" sz="1200" b="0" i="1" strike="noStrike" spc="-1">
                <a:solidFill>
                  <a:srgbClr val="A6A6A6"/>
                </a:solidFill>
                <a:latin typeface="Calibri"/>
              </a:rPr>
              <a:t>Mentorenausbildung</a:t>
            </a:r>
            <a:endParaRPr lang="de-AT" sz="1200" b="0" strike="noStrike" spc="-1">
              <a:latin typeface="Arial"/>
            </a:endParaRPr>
          </a:p>
        </p:txBody>
      </p:sp>
      <p:sp>
        <p:nvSpPr>
          <p:cNvPr id="251" name="CustomShape 18"/>
          <p:cNvSpPr/>
          <p:nvPr/>
        </p:nvSpPr>
        <p:spPr>
          <a:xfrm>
            <a:off x="6749280" y="2394720"/>
            <a:ext cx="31564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F2F2F2"/>
              </a:buClr>
              <a:buFont typeface="Wingdings" charset="2"/>
              <a:buChar char=""/>
            </a:pPr>
            <a:r>
              <a:rPr lang="de-AT" sz="1600" b="0" i="1" strike="noStrike" spc="-1">
                <a:solidFill>
                  <a:srgbClr val="F2F2F2"/>
                </a:solidFill>
                <a:latin typeface="Calibri"/>
              </a:rPr>
              <a:t>auch in fächerübergr. Feldern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252" name="CustomShape 19"/>
          <p:cNvSpPr/>
          <p:nvPr/>
        </p:nvSpPr>
        <p:spPr>
          <a:xfrm>
            <a:off x="6716520" y="903600"/>
            <a:ext cx="236196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A6A6A6"/>
              </a:buClr>
              <a:buFont typeface="Wingdings" charset="2"/>
              <a:buChar char=""/>
            </a:pPr>
            <a:r>
              <a:rPr lang="de-AT" sz="1200" b="0" strike="noStrike" spc="-1">
                <a:solidFill>
                  <a:srgbClr val="A6A6A6"/>
                </a:solidFill>
                <a:latin typeface="Calibri"/>
              </a:rPr>
              <a:t> </a:t>
            </a:r>
            <a:r>
              <a:rPr lang="de-AT" sz="1200" b="0" i="1" strike="noStrike" spc="-1">
                <a:solidFill>
                  <a:srgbClr val="A6A6A6"/>
                </a:solidFill>
                <a:latin typeface="Calibri"/>
              </a:rPr>
              <a:t>LP-Konzepte</a:t>
            </a:r>
            <a:endParaRPr lang="de-AT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200" b="0" i="1" strike="noStrike" spc="-1">
                <a:solidFill>
                  <a:srgbClr val="A6A6A6"/>
                </a:solidFill>
                <a:latin typeface="Calibri"/>
              </a:rPr>
              <a:t>    (schulautonome ?)</a:t>
            </a:r>
            <a:endParaRPr lang="de-AT" sz="1200" b="0" strike="noStrike" spc="-1">
              <a:latin typeface="Arial"/>
            </a:endParaRPr>
          </a:p>
        </p:txBody>
      </p:sp>
      <p:sp>
        <p:nvSpPr>
          <p:cNvPr id="253" name="CustomShape 20"/>
          <p:cNvSpPr/>
          <p:nvPr/>
        </p:nvSpPr>
        <p:spPr>
          <a:xfrm>
            <a:off x="6770880" y="3418200"/>
            <a:ext cx="27212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F2F2F2"/>
              </a:buClr>
              <a:buFont typeface="Wingdings" charset="2"/>
              <a:buChar char=""/>
            </a:pPr>
            <a:r>
              <a:rPr lang="de-AT" sz="1600" b="0" i="1" strike="noStrike" spc="-1">
                <a:solidFill>
                  <a:srgbClr val="F2F2F2"/>
                </a:solidFill>
                <a:latin typeface="Calibri"/>
              </a:rPr>
              <a:t> in heterogene Klassen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254" name="CustomShape 21"/>
          <p:cNvSpPr/>
          <p:nvPr/>
        </p:nvSpPr>
        <p:spPr>
          <a:xfrm rot="16200000">
            <a:off x="1565640" y="1719720"/>
            <a:ext cx="177408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200" b="0" i="1" strike="noStrike" spc="-1">
                <a:solidFill>
                  <a:srgbClr val="000000"/>
                </a:solidFill>
                <a:latin typeface="Calibri"/>
              </a:rPr>
              <a:t>Schreiben können</a:t>
            </a:r>
            <a:endParaRPr lang="de-AT" sz="1200" b="0" strike="noStrike" spc="-1">
              <a:latin typeface="Arial"/>
            </a:endParaRPr>
          </a:p>
        </p:txBody>
      </p:sp>
      <p:sp>
        <p:nvSpPr>
          <p:cNvPr id="255" name="CustomShape 22"/>
          <p:cNvSpPr/>
          <p:nvPr/>
        </p:nvSpPr>
        <p:spPr>
          <a:xfrm>
            <a:off x="914400" y="1175760"/>
            <a:ext cx="139284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200" b="0" i="1" strike="noStrike" spc="-1">
                <a:solidFill>
                  <a:srgbClr val="000000"/>
                </a:solidFill>
                <a:latin typeface="Calibri"/>
              </a:rPr>
              <a:t>SYNERGIEN  !?</a:t>
            </a:r>
            <a:endParaRPr lang="de-AT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200" b="0" i="1" strike="noStrike" spc="-1">
                <a:solidFill>
                  <a:srgbClr val="000000"/>
                </a:solidFill>
                <a:latin typeface="Calibri"/>
              </a:rPr>
              <a:t>         n e b e n   Schultätigkeit</a:t>
            </a:r>
            <a:endParaRPr lang="de-AT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533520" y="500760"/>
            <a:ext cx="9372240" cy="183924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2"/>
          <p:cNvSpPr/>
          <p:nvPr/>
        </p:nvSpPr>
        <p:spPr>
          <a:xfrm>
            <a:off x="577080" y="2383920"/>
            <a:ext cx="9328680" cy="23400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3"/>
          <p:cNvSpPr/>
          <p:nvPr/>
        </p:nvSpPr>
        <p:spPr>
          <a:xfrm>
            <a:off x="565920" y="4779000"/>
            <a:ext cx="9339480" cy="13168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4"/>
          <p:cNvSpPr/>
          <p:nvPr/>
        </p:nvSpPr>
        <p:spPr>
          <a:xfrm>
            <a:off x="620640" y="468000"/>
            <a:ext cx="88279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FD-Dissertation </a:t>
            </a: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&amp; Zusatzqualifikation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260" name="CustomShape 5"/>
          <p:cNvSpPr/>
          <p:nvPr/>
        </p:nvSpPr>
        <p:spPr>
          <a:xfrm>
            <a:off x="555120" y="2449440"/>
            <a:ext cx="18068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 dirty="0" err="1" smtClean="0">
                <a:solidFill>
                  <a:srgbClr val="000000"/>
                </a:solidFill>
                <a:latin typeface="Calibri"/>
              </a:rPr>
              <a:t>MEd</a:t>
            </a:r>
            <a:r>
              <a:rPr lang="de-AT" sz="1800" b="1" strike="noStrike" spc="-1" dirty="0" smtClean="0">
                <a:solidFill>
                  <a:srgbClr val="000000"/>
                </a:solidFill>
                <a:latin typeface="Calibri"/>
              </a:rPr>
              <a:t>  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praxiskompetent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     anwenden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 &amp; analysieren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261" name="CustomShape 6"/>
          <p:cNvSpPr/>
          <p:nvPr/>
        </p:nvSpPr>
        <p:spPr>
          <a:xfrm>
            <a:off x="642240" y="4757040"/>
            <a:ext cx="18284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 dirty="0" err="1" smtClean="0">
                <a:solidFill>
                  <a:srgbClr val="000000"/>
                </a:solidFill>
                <a:latin typeface="Calibri"/>
              </a:rPr>
              <a:t>BEd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BFBFBF"/>
                </a:solidFill>
                <a:latin typeface="Calibri"/>
              </a:rPr>
              <a:t>Studieren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BFBFBF"/>
                </a:solidFill>
                <a:latin typeface="Calibri"/>
              </a:rPr>
              <a:t>Praxis-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 err="1">
                <a:solidFill>
                  <a:srgbClr val="BFBFBF"/>
                </a:solidFill>
                <a:latin typeface="Calibri"/>
              </a:rPr>
              <a:t>beobachtung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262" name="CustomShape 7"/>
          <p:cNvSpPr/>
          <p:nvPr/>
        </p:nvSpPr>
        <p:spPr>
          <a:xfrm>
            <a:off x="968760" y="3614040"/>
            <a:ext cx="129492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        U-Praxis</a:t>
            </a: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de-AT" sz="1600" spc="-1" dirty="0" smtClean="0">
                <a:solidFill>
                  <a:srgbClr val="000000"/>
                </a:solidFill>
                <a:latin typeface="Calibri"/>
              </a:rPr>
              <a:t>        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Studium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spc="-1" dirty="0">
                <a:solidFill>
                  <a:srgbClr val="000000"/>
                </a:solidFill>
                <a:latin typeface="Calibri"/>
              </a:rPr>
              <a:t>g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estalten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beobachten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263" name="CustomShape 8"/>
          <p:cNvSpPr/>
          <p:nvPr/>
        </p:nvSpPr>
        <p:spPr>
          <a:xfrm>
            <a:off x="2504728" y="4920480"/>
            <a:ext cx="2894192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D9D9D9"/>
              </a:buClr>
              <a:buFont typeface="Arial"/>
              <a:buChar char="•"/>
            </a:pPr>
            <a:r>
              <a:rPr lang="de-AT" sz="1800" b="0" strike="noStrike" spc="-1" dirty="0">
                <a:solidFill>
                  <a:srgbClr val="D9D9D9"/>
                </a:solidFill>
                <a:latin typeface="Calibri"/>
              </a:rPr>
              <a:t> </a:t>
            </a:r>
            <a:r>
              <a:rPr lang="de-AT" sz="1800" b="1" strike="noStrike" spc="-1" dirty="0">
                <a:solidFill>
                  <a:srgbClr val="D9D9D9"/>
                </a:solidFill>
                <a:latin typeface="Calibri"/>
              </a:rPr>
              <a:t>analysieren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D9D9D9"/>
              </a:buClr>
              <a:buFont typeface="Arial"/>
              <a:buChar char="•"/>
            </a:pPr>
            <a:r>
              <a:rPr lang="de-AT" sz="1800" b="0" strike="noStrike" spc="-1" dirty="0">
                <a:solidFill>
                  <a:srgbClr val="D9D9D9"/>
                </a:solidFill>
                <a:latin typeface="Calibri"/>
              </a:rPr>
              <a:t> </a:t>
            </a:r>
            <a:r>
              <a:rPr lang="de-AT" sz="1800" b="1" strike="noStrike" spc="-1" dirty="0">
                <a:solidFill>
                  <a:srgbClr val="D9D9D9"/>
                </a:solidFill>
                <a:latin typeface="Calibri"/>
              </a:rPr>
              <a:t>Unterschiedliches kennen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D9D9D9"/>
              </a:buClr>
              <a:buFont typeface="Arial"/>
              <a:buChar char="•"/>
            </a:pPr>
            <a:r>
              <a:rPr lang="de-AT" sz="1800" b="0" strike="noStrike" spc="-1" dirty="0">
                <a:solidFill>
                  <a:srgbClr val="D9D9D9"/>
                </a:solidFill>
                <a:latin typeface="Calibri"/>
              </a:rPr>
              <a:t> </a:t>
            </a:r>
            <a:r>
              <a:rPr lang="de-AT" sz="1800" b="1" strike="noStrike" spc="-1" dirty="0">
                <a:solidFill>
                  <a:srgbClr val="D9D9D9"/>
                </a:solidFill>
                <a:latin typeface="Calibri"/>
              </a:rPr>
              <a:t>Basics kennen lernen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1800" b="0" strike="noStrike" spc="-1" dirty="0">
              <a:latin typeface="Arial"/>
            </a:endParaRPr>
          </a:p>
        </p:txBody>
      </p:sp>
      <p:sp>
        <p:nvSpPr>
          <p:cNvPr id="264" name="CustomShape 9"/>
          <p:cNvSpPr/>
          <p:nvPr/>
        </p:nvSpPr>
        <p:spPr>
          <a:xfrm>
            <a:off x="5366520" y="4898520"/>
            <a:ext cx="42343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D9D9D9"/>
              </a:buClr>
              <a:buFont typeface="Wingdings" charset="2"/>
              <a:buChar char=""/>
            </a:pPr>
            <a:r>
              <a:rPr lang="de-AT" sz="1600" b="0" strike="noStrike" spc="-1">
                <a:solidFill>
                  <a:srgbClr val="D9D9D9"/>
                </a:solidFill>
                <a:latin typeface="Calibri"/>
              </a:rPr>
              <a:t>Situation in den Klassen</a:t>
            </a:r>
            <a:endParaRPr lang="de-AT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D9D9D9"/>
              </a:buClr>
              <a:buFont typeface="Wingdings" charset="2"/>
              <a:buChar char=""/>
            </a:pPr>
            <a:r>
              <a:rPr lang="de-AT" sz="1600" b="0" strike="noStrike" spc="-1">
                <a:solidFill>
                  <a:srgbClr val="D9D9D9"/>
                </a:solidFill>
                <a:latin typeface="Calibri"/>
              </a:rPr>
              <a:t>aus den Schulbüchern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265" name="CustomShape 10"/>
          <p:cNvSpPr/>
          <p:nvPr/>
        </p:nvSpPr>
        <p:spPr>
          <a:xfrm>
            <a:off x="5954400" y="5421240"/>
            <a:ext cx="340704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  </a:t>
            </a:r>
            <a:r>
              <a:rPr lang="de-AT" sz="1600" b="0" strike="noStrike" spc="-1">
                <a:solidFill>
                  <a:srgbClr val="D9D9D9"/>
                </a:solidFill>
                <a:latin typeface="Calibri"/>
              </a:rPr>
              <a:t>Strukturen</a:t>
            </a:r>
            <a:endParaRPr lang="de-AT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D9D9D9"/>
              </a:buClr>
              <a:buFont typeface="Symbol"/>
              <a:buChar char="-"/>
            </a:pPr>
            <a:r>
              <a:rPr lang="de-AT" sz="1600" b="0" strike="noStrike" spc="-1">
                <a:solidFill>
                  <a:srgbClr val="D9D9D9"/>
                </a:solidFill>
                <a:latin typeface="Calibri"/>
              </a:rPr>
              <a:t>  Methoden</a:t>
            </a:r>
            <a:endParaRPr lang="de-AT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D9D9D9"/>
              </a:buClr>
              <a:buFont typeface="Symbol"/>
              <a:buChar char="-"/>
            </a:pPr>
            <a:r>
              <a:rPr lang="de-AT" sz="1600" b="0" strike="noStrike" spc="-1">
                <a:solidFill>
                  <a:srgbClr val="D9D9D9"/>
                </a:solidFill>
                <a:latin typeface="Calibri"/>
              </a:rPr>
              <a:t>  Medien</a:t>
            </a:r>
            <a:endParaRPr lang="de-AT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D9D9D9"/>
              </a:buClr>
              <a:buFont typeface="Symbol"/>
              <a:buChar char="-"/>
            </a:pPr>
            <a:r>
              <a:rPr lang="de-AT" sz="1600" b="0" strike="noStrike" spc="-1">
                <a:solidFill>
                  <a:srgbClr val="D9D9D9"/>
                </a:solidFill>
                <a:latin typeface="Calibri"/>
              </a:rPr>
              <a:t>  Inhalte &amp; Paradigmen    G W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266" name="CustomShape 11"/>
          <p:cNvSpPr/>
          <p:nvPr/>
        </p:nvSpPr>
        <p:spPr>
          <a:xfrm>
            <a:off x="7913880" y="4952880"/>
            <a:ext cx="17956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1" i="1" strike="noStrike" spc="-1">
                <a:solidFill>
                  <a:srgbClr val="D9D9D9"/>
                </a:solidFill>
                <a:latin typeface="Calibri"/>
              </a:rPr>
              <a:t>S I    </a:t>
            </a:r>
            <a:r>
              <a:rPr lang="de-AT" sz="1400" b="0" i="1" strike="noStrike" spc="-1">
                <a:solidFill>
                  <a:srgbClr val="D9D9D9"/>
                </a:solidFill>
                <a:latin typeface="Calibri"/>
              </a:rPr>
              <a:t>HS/MS / AHS</a:t>
            </a:r>
            <a:endParaRPr lang="de-AT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1" i="1" strike="noStrike" spc="-1">
                <a:solidFill>
                  <a:srgbClr val="D9D9D9"/>
                </a:solidFill>
                <a:latin typeface="Calibri"/>
              </a:rPr>
              <a:t>S II   </a:t>
            </a:r>
            <a:r>
              <a:rPr lang="de-AT" sz="1400" b="0" i="1" strike="noStrike" spc="-1">
                <a:solidFill>
                  <a:srgbClr val="D9D9D9"/>
                </a:solidFill>
                <a:latin typeface="Calibri"/>
              </a:rPr>
              <a:t>AHS / BMHS </a:t>
            </a:r>
            <a:endParaRPr lang="de-AT" sz="1400" b="0" strike="noStrike" spc="-1">
              <a:latin typeface="Arial"/>
            </a:endParaRPr>
          </a:p>
        </p:txBody>
      </p:sp>
      <p:sp>
        <p:nvSpPr>
          <p:cNvPr id="267" name="CustomShape 12"/>
          <p:cNvSpPr/>
          <p:nvPr/>
        </p:nvSpPr>
        <p:spPr>
          <a:xfrm>
            <a:off x="2623320" y="4376160"/>
            <a:ext cx="3047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SELBER  ANWENDEN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268" name="CustomShape 13"/>
          <p:cNvSpPr/>
          <p:nvPr/>
        </p:nvSpPr>
        <p:spPr>
          <a:xfrm>
            <a:off x="7522200" y="5050800"/>
            <a:ext cx="6202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D9D9D9"/>
              </a:buClr>
              <a:buFont typeface="Wingdings" charset="2"/>
              <a:buChar char=""/>
            </a:pPr>
            <a:r>
              <a:rPr lang="de-AT" sz="1400" b="0" i="1" strike="noStrike" spc="-1">
                <a:solidFill>
                  <a:srgbClr val="D9D9D9"/>
                </a:solidFill>
                <a:latin typeface="Calibri"/>
              </a:rPr>
              <a:t> In</a:t>
            </a:r>
            <a:endParaRPr lang="de-AT" sz="1400" b="0" strike="noStrike" spc="-1">
              <a:latin typeface="Arial"/>
            </a:endParaRPr>
          </a:p>
        </p:txBody>
      </p:sp>
      <p:sp>
        <p:nvSpPr>
          <p:cNvPr id="269" name="CustomShape 14"/>
          <p:cNvSpPr/>
          <p:nvPr/>
        </p:nvSpPr>
        <p:spPr>
          <a:xfrm>
            <a:off x="2536200" y="2449440"/>
            <a:ext cx="6716160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WEITERENTWICKELN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aus eigenen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E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rfahrungen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reflektiert aus FD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-L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iteratur  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&amp;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k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ritisch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b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eurteilten Beispielen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komplexere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A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nalysen anstellen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 smtClean="0">
                <a:latin typeface="Calibri" pitchFamily="34" charset="0"/>
              </a:rPr>
              <a:t>                     </a:t>
            </a:r>
            <a:r>
              <a:rPr lang="de-AT" spc="-1" dirty="0" smtClean="0">
                <a:latin typeface="Calibri" pitchFamily="34" charset="0"/>
              </a:rPr>
              <a:t>als </a:t>
            </a:r>
            <a:r>
              <a:rPr lang="de-AT" b="1" spc="-1" dirty="0" smtClean="0">
                <a:latin typeface="Calibri" pitchFamily="34" charset="0"/>
              </a:rPr>
              <a:t>forschendes Lernen . . .</a:t>
            </a:r>
            <a:endParaRPr lang="de-AT" sz="1800" b="0" strike="noStrike" spc="-1" dirty="0">
              <a:latin typeface="Calibri" pitchFamily="34" charset="0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sich ein </a:t>
            </a:r>
            <a:r>
              <a:rPr lang="de-AT" sz="1800" b="1" strike="noStrike" spc="-1" dirty="0" err="1">
                <a:solidFill>
                  <a:srgbClr val="000000"/>
                </a:solidFill>
                <a:latin typeface="Calibri"/>
              </a:rPr>
              <a:t>Repertoir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 v. </a:t>
            </a:r>
            <a:r>
              <a:rPr lang="de-AT" sz="1800" b="1" strike="noStrike" spc="-1" dirty="0" err="1">
                <a:solidFill>
                  <a:srgbClr val="000000"/>
                </a:solidFill>
                <a:latin typeface="Calibri"/>
              </a:rPr>
              <a:t>did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./</a:t>
            </a:r>
            <a:r>
              <a:rPr lang="de-AT" sz="1800" b="1" strike="noStrike" spc="-1" dirty="0" err="1">
                <a:solidFill>
                  <a:srgbClr val="000000"/>
                </a:solidFill>
                <a:latin typeface="Calibri"/>
              </a:rPr>
              <a:t>method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. Handlungsoptionen erarbeiten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270" name="CustomShape 15"/>
          <p:cNvSpPr/>
          <p:nvPr/>
        </p:nvSpPr>
        <p:spPr>
          <a:xfrm>
            <a:off x="2743200" y="609480"/>
            <a:ext cx="30258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>
                <a:solidFill>
                  <a:srgbClr val="D9D9D9"/>
                </a:solidFill>
                <a:latin typeface="Calibri"/>
              </a:rPr>
              <a:t>„forschen“ „entwickeln“</a:t>
            </a: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D9D9D9"/>
                </a:solidFill>
                <a:latin typeface="Calibri"/>
              </a:rPr>
              <a:t>Im FD-Bereich d. Berufsfeldes</a:t>
            </a: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D9D9D9"/>
                </a:solidFill>
                <a:latin typeface="Calibri"/>
              </a:rPr>
              <a:t>      FD Konzepte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271" name="CustomShape 16"/>
          <p:cNvSpPr/>
          <p:nvPr/>
        </p:nvSpPr>
        <p:spPr>
          <a:xfrm>
            <a:off x="2808360" y="1687320"/>
            <a:ext cx="37008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D9D9D9"/>
                </a:solidFill>
                <a:latin typeface="Calibri"/>
              </a:rPr>
              <a:t>Veröffentlichungen f.d. FD-Diskurs</a:t>
            </a: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D9D9D9"/>
                </a:solidFill>
                <a:latin typeface="Calibri"/>
              </a:rPr>
              <a:t>                                           </a:t>
            </a:r>
            <a:r>
              <a:rPr lang="de-AT" sz="1600" b="0" strike="noStrike" spc="-1">
                <a:solidFill>
                  <a:srgbClr val="D9D9D9"/>
                </a:solidFill>
                <a:latin typeface="Calibri"/>
              </a:rPr>
              <a:t>? Relevanz ??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272" name="CustomShape 17"/>
          <p:cNvSpPr/>
          <p:nvPr/>
        </p:nvSpPr>
        <p:spPr>
          <a:xfrm>
            <a:off x="6770880" y="1730880"/>
            <a:ext cx="2634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D9D9D9"/>
              </a:buClr>
              <a:buFont typeface="Wingdings" charset="2"/>
              <a:buChar char=""/>
            </a:pPr>
            <a:r>
              <a:rPr lang="de-AT" sz="1800" b="0" strike="noStrike" spc="-1">
                <a:solidFill>
                  <a:srgbClr val="D9D9D9"/>
                </a:solidFill>
                <a:latin typeface="Calibri"/>
              </a:rPr>
              <a:t> </a:t>
            </a:r>
            <a:r>
              <a:rPr lang="de-AT" sz="1800" b="0" i="1" strike="noStrike" spc="-1">
                <a:solidFill>
                  <a:srgbClr val="D9D9D9"/>
                </a:solidFill>
                <a:latin typeface="Calibri"/>
              </a:rPr>
              <a:t>Mentorenausbildung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273" name="CustomShape 18"/>
          <p:cNvSpPr/>
          <p:nvPr/>
        </p:nvSpPr>
        <p:spPr>
          <a:xfrm>
            <a:off x="6749280" y="2394720"/>
            <a:ext cx="3156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AT" sz="1800" b="0" i="1" strike="noStrike" spc="-1">
                <a:solidFill>
                  <a:srgbClr val="000000"/>
                </a:solidFill>
                <a:latin typeface="Calibri"/>
              </a:rPr>
              <a:t>auch in fächerübergr. Feldern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274" name="CustomShape 19"/>
          <p:cNvSpPr/>
          <p:nvPr/>
        </p:nvSpPr>
        <p:spPr>
          <a:xfrm>
            <a:off x="6716520" y="903600"/>
            <a:ext cx="2361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0" i="1" strike="noStrike" spc="-1">
                <a:solidFill>
                  <a:srgbClr val="D9D9D9"/>
                </a:solidFill>
                <a:latin typeface="Calibri"/>
              </a:rPr>
              <a:t>LP-Konzepte</a:t>
            </a: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i="1" strike="noStrike" spc="-1">
                <a:solidFill>
                  <a:srgbClr val="D9D9D9"/>
                </a:solidFill>
                <a:latin typeface="Calibri"/>
              </a:rPr>
              <a:t>    (schulautonome ?)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275" name="CustomShape 20"/>
          <p:cNvSpPr/>
          <p:nvPr/>
        </p:nvSpPr>
        <p:spPr>
          <a:xfrm>
            <a:off x="6770880" y="3418200"/>
            <a:ext cx="2721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AT" sz="1800" b="0" i="1" strike="noStrike" spc="-1">
                <a:solidFill>
                  <a:srgbClr val="000000"/>
                </a:solidFill>
                <a:latin typeface="Calibri"/>
              </a:rPr>
              <a:t> in heterogene Klassen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276" name="CustomShape 21"/>
          <p:cNvSpPr/>
          <p:nvPr/>
        </p:nvSpPr>
        <p:spPr>
          <a:xfrm rot="16200000">
            <a:off x="1564920" y="1689120"/>
            <a:ext cx="17740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i="1" strike="noStrike" spc="-1">
                <a:solidFill>
                  <a:srgbClr val="000000"/>
                </a:solidFill>
                <a:latin typeface="Calibri"/>
              </a:rPr>
              <a:t>Schreiben können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277" name="CustomShape 22"/>
          <p:cNvSpPr/>
          <p:nvPr/>
        </p:nvSpPr>
        <p:spPr>
          <a:xfrm>
            <a:off x="914400" y="1175760"/>
            <a:ext cx="139284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i="1" strike="noStrike" spc="-1">
                <a:solidFill>
                  <a:srgbClr val="D9D9D9"/>
                </a:solidFill>
                <a:latin typeface="Calibri"/>
              </a:rPr>
              <a:t>SYNERGIEN  !?</a:t>
            </a:r>
            <a:endParaRPr lang="de-AT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i="1" strike="noStrike" spc="-1">
                <a:solidFill>
                  <a:srgbClr val="D9D9D9"/>
                </a:solidFill>
                <a:latin typeface="Calibri"/>
              </a:rPr>
              <a:t>         n e b e n   Schultätigkeit</a:t>
            </a:r>
            <a:endParaRPr lang="de-AT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533520" y="500760"/>
            <a:ext cx="9372240" cy="183924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2"/>
          <p:cNvSpPr/>
          <p:nvPr/>
        </p:nvSpPr>
        <p:spPr>
          <a:xfrm>
            <a:off x="577080" y="2383920"/>
            <a:ext cx="9328680" cy="23400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3"/>
          <p:cNvSpPr/>
          <p:nvPr/>
        </p:nvSpPr>
        <p:spPr>
          <a:xfrm>
            <a:off x="565920" y="4779000"/>
            <a:ext cx="9339480" cy="131688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4"/>
          <p:cNvSpPr/>
          <p:nvPr/>
        </p:nvSpPr>
        <p:spPr>
          <a:xfrm>
            <a:off x="620640" y="468000"/>
            <a:ext cx="88279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FD-Dissertation </a:t>
            </a: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&amp; Zusatzqualifikation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282" name="CustomShape 5"/>
          <p:cNvSpPr/>
          <p:nvPr/>
        </p:nvSpPr>
        <p:spPr>
          <a:xfrm>
            <a:off x="555120" y="2449440"/>
            <a:ext cx="18068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 dirty="0" err="1" smtClean="0">
                <a:solidFill>
                  <a:srgbClr val="000000"/>
                </a:solidFill>
                <a:latin typeface="Calibri"/>
              </a:rPr>
              <a:t>MEd</a:t>
            </a:r>
            <a:r>
              <a:rPr lang="de-AT" sz="1800" b="1" strike="noStrike" spc="-1" dirty="0" smtClean="0">
                <a:solidFill>
                  <a:srgbClr val="000000"/>
                </a:solidFill>
                <a:latin typeface="Calibri"/>
              </a:rPr>
              <a:t>  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praxiskompetent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     anwenden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 &amp; analysieren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283" name="CustomShape 6"/>
          <p:cNvSpPr/>
          <p:nvPr/>
        </p:nvSpPr>
        <p:spPr>
          <a:xfrm>
            <a:off x="642240" y="4757040"/>
            <a:ext cx="18284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 dirty="0" err="1" smtClean="0">
                <a:solidFill>
                  <a:srgbClr val="000000"/>
                </a:solidFill>
                <a:latin typeface="Calibri"/>
              </a:rPr>
              <a:t>BEd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Studieren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Praxis-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 err="1">
                <a:solidFill>
                  <a:srgbClr val="000000"/>
                </a:solidFill>
                <a:latin typeface="Calibri"/>
              </a:rPr>
              <a:t>beobachtung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284" name="CustomShape 7"/>
          <p:cNvSpPr/>
          <p:nvPr/>
        </p:nvSpPr>
        <p:spPr>
          <a:xfrm>
            <a:off x="968760" y="3614040"/>
            <a:ext cx="129492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 dirty="0" smtClean="0">
                <a:solidFill>
                  <a:srgbClr val="F2F2F2"/>
                </a:solidFill>
                <a:latin typeface="Calibri"/>
              </a:rPr>
              <a:t>U-Praxis</a:t>
            </a:r>
            <a:r>
              <a:rPr lang="de-AT" sz="1600" b="0" strike="noStrike" spc="-1" dirty="0">
                <a:solidFill>
                  <a:srgbClr val="F2F2F2"/>
                </a:solidFill>
                <a:latin typeface="Calibri"/>
              </a:rPr>
              <a:t>, Studium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spc="-1" dirty="0">
                <a:solidFill>
                  <a:srgbClr val="F2F2F2"/>
                </a:solidFill>
                <a:latin typeface="Calibri"/>
              </a:rPr>
              <a:t>g</a:t>
            </a:r>
            <a:r>
              <a:rPr lang="de-AT" sz="1600" b="0" strike="noStrike" spc="-1" dirty="0" smtClean="0">
                <a:solidFill>
                  <a:srgbClr val="F2F2F2"/>
                </a:solidFill>
                <a:latin typeface="Calibri"/>
              </a:rPr>
              <a:t>estalten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F2F2F2"/>
                </a:solidFill>
                <a:latin typeface="Calibri"/>
              </a:rPr>
              <a:t>beobachten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285" name="CustomShape 8"/>
          <p:cNvSpPr/>
          <p:nvPr/>
        </p:nvSpPr>
        <p:spPr>
          <a:xfrm>
            <a:off x="2623320" y="4920480"/>
            <a:ext cx="277560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1" strike="noStrike" spc="-1">
                <a:solidFill>
                  <a:srgbClr val="D9D9D9"/>
                </a:solidFill>
                <a:latin typeface="Calibri"/>
              </a:rPr>
              <a:t>analysieren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1" strike="noStrike" spc="-1">
                <a:solidFill>
                  <a:srgbClr val="D9D9D9"/>
                </a:solidFill>
                <a:latin typeface="Calibri"/>
              </a:rPr>
              <a:t>Unterschiedliches kennen</a:t>
            </a:r>
            <a:endParaRPr lang="de-AT" sz="18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D9D9D9"/>
              </a:buClr>
              <a:buFont typeface="Arial"/>
              <a:buChar char="•"/>
            </a:pPr>
            <a:r>
              <a:rPr lang="de-AT" sz="1800" b="0" strike="noStrike" spc="-1">
                <a:solidFill>
                  <a:srgbClr val="D9D9D9"/>
                </a:solidFill>
                <a:latin typeface="Calibri"/>
              </a:rPr>
              <a:t> </a:t>
            </a:r>
            <a:r>
              <a:rPr lang="de-AT" sz="1800" b="1" strike="noStrike" spc="-1">
                <a:solidFill>
                  <a:srgbClr val="D9D9D9"/>
                </a:solidFill>
                <a:latin typeface="Calibri"/>
              </a:rPr>
              <a:t>Basics kennen lernen</a:t>
            </a: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1800" b="0" strike="noStrike" spc="-1">
              <a:latin typeface="Arial"/>
            </a:endParaRPr>
          </a:p>
        </p:txBody>
      </p:sp>
      <p:sp>
        <p:nvSpPr>
          <p:cNvPr id="286" name="CustomShape 9"/>
          <p:cNvSpPr/>
          <p:nvPr/>
        </p:nvSpPr>
        <p:spPr>
          <a:xfrm>
            <a:off x="5366520" y="4898520"/>
            <a:ext cx="42343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D9D9D9"/>
              </a:buClr>
              <a:buFont typeface="Wingdings" charset="2"/>
              <a:buChar char=""/>
            </a:pPr>
            <a:r>
              <a:rPr lang="de-AT" sz="1600" b="0" strike="noStrike" spc="-1">
                <a:solidFill>
                  <a:srgbClr val="D9D9D9"/>
                </a:solidFill>
                <a:latin typeface="Calibri"/>
              </a:rPr>
              <a:t>Situation</a:t>
            </a: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600" b="0" strike="noStrike" spc="-1">
                <a:solidFill>
                  <a:srgbClr val="D9D9D9"/>
                </a:solidFill>
                <a:latin typeface="Calibri"/>
              </a:rPr>
              <a:t>in den Klassen</a:t>
            </a:r>
            <a:endParaRPr lang="de-AT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D9D9D9"/>
              </a:buClr>
              <a:buFont typeface="Wingdings" charset="2"/>
              <a:buChar char=""/>
            </a:pPr>
            <a:r>
              <a:rPr lang="de-AT" sz="1600" b="0" strike="noStrike" spc="-1">
                <a:solidFill>
                  <a:srgbClr val="D9D9D9"/>
                </a:solidFill>
                <a:latin typeface="Calibri"/>
              </a:rPr>
              <a:t>aus den Schulbüchern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287" name="CustomShape 10"/>
          <p:cNvSpPr/>
          <p:nvPr/>
        </p:nvSpPr>
        <p:spPr>
          <a:xfrm>
            <a:off x="5954400" y="5421240"/>
            <a:ext cx="340704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  </a:t>
            </a:r>
            <a:r>
              <a:rPr lang="de-AT" sz="1600" b="0" strike="noStrike" spc="-1">
                <a:solidFill>
                  <a:srgbClr val="D9D9D9"/>
                </a:solidFill>
                <a:latin typeface="Calibri"/>
              </a:rPr>
              <a:t>Strukturen</a:t>
            </a:r>
            <a:endParaRPr lang="de-AT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D9D9D9"/>
              </a:buClr>
              <a:buFont typeface="Symbol"/>
              <a:buChar char="-"/>
            </a:pPr>
            <a:r>
              <a:rPr lang="de-AT" sz="1600" b="0" strike="noStrike" spc="-1">
                <a:solidFill>
                  <a:srgbClr val="D9D9D9"/>
                </a:solidFill>
                <a:latin typeface="Calibri"/>
              </a:rPr>
              <a:t>  Methoden</a:t>
            </a:r>
            <a:endParaRPr lang="de-AT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D9D9D9"/>
              </a:buClr>
              <a:buFont typeface="Symbol"/>
              <a:buChar char="-"/>
            </a:pPr>
            <a:r>
              <a:rPr lang="de-AT" sz="1600" b="0" strike="noStrike" spc="-1">
                <a:solidFill>
                  <a:srgbClr val="D9D9D9"/>
                </a:solidFill>
                <a:latin typeface="Calibri"/>
              </a:rPr>
              <a:t>  Medien</a:t>
            </a:r>
            <a:endParaRPr lang="de-AT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D9D9D9"/>
              </a:buClr>
              <a:buFont typeface="Symbol"/>
              <a:buChar char="-"/>
            </a:pPr>
            <a:r>
              <a:rPr lang="de-AT" sz="1600" b="0" strike="noStrike" spc="-1">
                <a:solidFill>
                  <a:srgbClr val="D9D9D9"/>
                </a:solidFill>
                <a:latin typeface="Calibri"/>
              </a:rPr>
              <a:t>  Inhalte &amp; Paradigmen    G W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288" name="CustomShape 11"/>
          <p:cNvSpPr/>
          <p:nvPr/>
        </p:nvSpPr>
        <p:spPr>
          <a:xfrm>
            <a:off x="7913880" y="4952880"/>
            <a:ext cx="17956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1" i="1" strike="noStrike" spc="-1">
                <a:solidFill>
                  <a:srgbClr val="D9D9D9"/>
                </a:solidFill>
                <a:latin typeface="Calibri"/>
              </a:rPr>
              <a:t>S I    </a:t>
            </a:r>
            <a:r>
              <a:rPr lang="de-AT" sz="1400" b="0" i="1" strike="noStrike" spc="-1">
                <a:solidFill>
                  <a:srgbClr val="D9D9D9"/>
                </a:solidFill>
                <a:latin typeface="Calibri"/>
              </a:rPr>
              <a:t>HS/MS / AHS</a:t>
            </a:r>
            <a:endParaRPr lang="de-AT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1" i="1" strike="noStrike" spc="-1">
                <a:solidFill>
                  <a:srgbClr val="D9D9D9"/>
                </a:solidFill>
                <a:latin typeface="Calibri"/>
              </a:rPr>
              <a:t>S II   </a:t>
            </a:r>
            <a:r>
              <a:rPr lang="de-AT" sz="1400" b="0" i="1" strike="noStrike" spc="-1">
                <a:solidFill>
                  <a:srgbClr val="D9D9D9"/>
                </a:solidFill>
                <a:latin typeface="Calibri"/>
              </a:rPr>
              <a:t>AHS / BMHS </a:t>
            </a:r>
            <a:endParaRPr lang="de-AT" sz="1400" b="0" strike="noStrike" spc="-1">
              <a:latin typeface="Arial"/>
            </a:endParaRPr>
          </a:p>
        </p:txBody>
      </p:sp>
      <p:sp>
        <p:nvSpPr>
          <p:cNvPr id="289" name="CustomShape 12"/>
          <p:cNvSpPr/>
          <p:nvPr/>
        </p:nvSpPr>
        <p:spPr>
          <a:xfrm>
            <a:off x="2623320" y="4376160"/>
            <a:ext cx="3047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>
                <a:solidFill>
                  <a:srgbClr val="F2F2F2"/>
                </a:solidFill>
                <a:latin typeface="Calibri"/>
              </a:rPr>
              <a:t>SELBER  ANWENDEN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290" name="CustomShape 13"/>
          <p:cNvSpPr/>
          <p:nvPr/>
        </p:nvSpPr>
        <p:spPr>
          <a:xfrm>
            <a:off x="7522200" y="5050800"/>
            <a:ext cx="6202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D9D9D9"/>
              </a:buClr>
              <a:buFont typeface="Wingdings" charset="2"/>
              <a:buChar char=""/>
            </a:pPr>
            <a:r>
              <a:rPr lang="de-AT" sz="1400" b="0" i="1" strike="noStrike" spc="-1">
                <a:solidFill>
                  <a:srgbClr val="D9D9D9"/>
                </a:solidFill>
                <a:latin typeface="Calibri"/>
              </a:rPr>
              <a:t> In</a:t>
            </a:r>
            <a:endParaRPr lang="de-AT" sz="1400" b="0" strike="noStrike" spc="-1">
              <a:latin typeface="Arial"/>
            </a:endParaRPr>
          </a:p>
        </p:txBody>
      </p:sp>
      <p:sp>
        <p:nvSpPr>
          <p:cNvPr id="291" name="CustomShape 14"/>
          <p:cNvSpPr/>
          <p:nvPr/>
        </p:nvSpPr>
        <p:spPr>
          <a:xfrm>
            <a:off x="2536200" y="2449440"/>
            <a:ext cx="6716160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 dirty="0">
                <a:solidFill>
                  <a:srgbClr val="F2F2F2"/>
                </a:solidFill>
                <a:latin typeface="Calibri"/>
              </a:rPr>
              <a:t>WEITERENTWICKELN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2F2F2"/>
              </a:buClr>
              <a:buFont typeface="StarSymbol"/>
              <a:buChar char="-"/>
            </a:pPr>
            <a:r>
              <a:rPr lang="de-AT" sz="1800" b="0" strike="noStrike" spc="-1" dirty="0">
                <a:solidFill>
                  <a:srgbClr val="F2F2F2"/>
                </a:solidFill>
                <a:latin typeface="Calibri"/>
              </a:rPr>
              <a:t> aus eigenen </a:t>
            </a:r>
            <a:r>
              <a:rPr lang="de-AT" sz="1800" b="1" strike="noStrike" spc="-1" dirty="0">
                <a:solidFill>
                  <a:srgbClr val="F2F2F2"/>
                </a:solidFill>
                <a:latin typeface="Calibri"/>
              </a:rPr>
              <a:t>E</a:t>
            </a:r>
            <a:r>
              <a:rPr lang="de-AT" sz="1800" b="0" strike="noStrike" spc="-1" dirty="0">
                <a:solidFill>
                  <a:srgbClr val="F2F2F2"/>
                </a:solidFill>
                <a:latin typeface="Calibri"/>
              </a:rPr>
              <a:t>rfahrungen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2F2F2"/>
              </a:buClr>
              <a:buFont typeface="StarSymbol"/>
              <a:buChar char="-"/>
            </a:pPr>
            <a:r>
              <a:rPr lang="de-AT" sz="1800" b="0" strike="noStrike" spc="-1" dirty="0">
                <a:solidFill>
                  <a:srgbClr val="F2F2F2"/>
                </a:solidFill>
                <a:latin typeface="Calibri"/>
              </a:rPr>
              <a:t> reflektiert aus FD</a:t>
            </a:r>
            <a:r>
              <a:rPr lang="de-AT" sz="1800" b="1" strike="noStrike" spc="-1" dirty="0">
                <a:solidFill>
                  <a:srgbClr val="F2F2F2"/>
                </a:solidFill>
                <a:latin typeface="Calibri"/>
              </a:rPr>
              <a:t>-L</a:t>
            </a:r>
            <a:r>
              <a:rPr lang="de-AT" sz="1800" b="0" strike="noStrike" spc="-1" dirty="0">
                <a:solidFill>
                  <a:srgbClr val="F2F2F2"/>
                </a:solidFill>
                <a:latin typeface="Calibri"/>
              </a:rPr>
              <a:t>iteratur  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2F2F2"/>
              </a:buClr>
              <a:buFont typeface="StarSymbol"/>
              <a:buChar char="-"/>
            </a:pPr>
            <a:r>
              <a:rPr lang="de-AT" sz="1800" b="0" strike="noStrike" spc="-1" dirty="0">
                <a:solidFill>
                  <a:srgbClr val="F2F2F2"/>
                </a:solidFill>
                <a:latin typeface="Calibri"/>
              </a:rPr>
              <a:t> &amp; </a:t>
            </a:r>
            <a:r>
              <a:rPr lang="de-AT" sz="1800" b="1" strike="noStrike" spc="-1" dirty="0">
                <a:solidFill>
                  <a:srgbClr val="F2F2F2"/>
                </a:solidFill>
                <a:latin typeface="Calibri"/>
              </a:rPr>
              <a:t>k</a:t>
            </a:r>
            <a:r>
              <a:rPr lang="de-AT" sz="1800" b="0" strike="noStrike" spc="-1" dirty="0">
                <a:solidFill>
                  <a:srgbClr val="F2F2F2"/>
                </a:solidFill>
                <a:latin typeface="Calibri"/>
              </a:rPr>
              <a:t>ritisch </a:t>
            </a:r>
            <a:r>
              <a:rPr lang="de-AT" sz="1800" b="1" strike="noStrike" spc="-1" dirty="0">
                <a:solidFill>
                  <a:srgbClr val="F2F2F2"/>
                </a:solidFill>
                <a:latin typeface="Calibri"/>
              </a:rPr>
              <a:t>b</a:t>
            </a:r>
            <a:r>
              <a:rPr lang="de-AT" sz="1800" b="0" strike="noStrike" spc="-1" dirty="0">
                <a:solidFill>
                  <a:srgbClr val="F2F2F2"/>
                </a:solidFill>
                <a:latin typeface="Calibri"/>
              </a:rPr>
              <a:t>eurteilten Beispielen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2F2F2"/>
              </a:buClr>
              <a:buFont typeface="StarSymbol"/>
              <a:buChar char="-"/>
            </a:pPr>
            <a:r>
              <a:rPr lang="de-AT" sz="1800" b="0" strike="noStrike" spc="-1" dirty="0">
                <a:solidFill>
                  <a:srgbClr val="F2F2F2"/>
                </a:solidFill>
                <a:latin typeface="Calibri"/>
              </a:rPr>
              <a:t> komplexere </a:t>
            </a:r>
            <a:r>
              <a:rPr lang="de-AT" sz="1800" b="1" strike="noStrike" spc="-1" dirty="0">
                <a:solidFill>
                  <a:srgbClr val="F2F2F2"/>
                </a:solidFill>
                <a:latin typeface="Calibri"/>
              </a:rPr>
              <a:t>A</a:t>
            </a:r>
            <a:r>
              <a:rPr lang="de-AT" sz="1800" b="0" strike="noStrike" spc="-1" dirty="0">
                <a:solidFill>
                  <a:srgbClr val="F2F2F2"/>
                </a:solidFill>
                <a:latin typeface="Calibri"/>
              </a:rPr>
              <a:t>nalysen anstellen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pc="-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                    als </a:t>
            </a:r>
            <a:r>
              <a:rPr lang="de-AT" b="1" spc="-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forschendes Lernen</a:t>
            </a:r>
            <a:endParaRPr lang="de-AT" sz="1800" b="0" strike="noStrike" spc="-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  <a:p>
            <a:pPr indent="-216000">
              <a:lnSpc>
                <a:spcPct val="100000"/>
              </a:lnSpc>
              <a:buClr>
                <a:srgbClr val="F2F2F2"/>
              </a:buClr>
              <a:buFont typeface="StarSymbol"/>
              <a:buChar char="-"/>
            </a:pPr>
            <a:r>
              <a:rPr lang="de-AT" sz="1800" b="0" strike="noStrike" spc="-1" dirty="0">
                <a:solidFill>
                  <a:srgbClr val="F2F2F2"/>
                </a:solidFill>
                <a:latin typeface="Calibri"/>
              </a:rPr>
              <a:t> </a:t>
            </a:r>
            <a:r>
              <a:rPr lang="de-AT" sz="1800" b="1" strike="noStrike" spc="-1" dirty="0">
                <a:solidFill>
                  <a:srgbClr val="F2F2F2"/>
                </a:solidFill>
                <a:latin typeface="Calibri"/>
              </a:rPr>
              <a:t>sich ein </a:t>
            </a:r>
            <a:r>
              <a:rPr lang="de-AT" sz="1800" b="1" strike="noStrike" spc="-1" dirty="0" err="1">
                <a:solidFill>
                  <a:srgbClr val="F2F2F2"/>
                </a:solidFill>
                <a:latin typeface="Calibri"/>
              </a:rPr>
              <a:t>Repertoir</a:t>
            </a:r>
            <a:r>
              <a:rPr lang="de-AT" sz="1800" b="1" strike="noStrike" spc="-1" dirty="0">
                <a:solidFill>
                  <a:srgbClr val="F2F2F2"/>
                </a:solidFill>
                <a:latin typeface="Calibri"/>
              </a:rPr>
              <a:t> v. </a:t>
            </a:r>
            <a:r>
              <a:rPr lang="de-AT" sz="1800" b="1" strike="noStrike" spc="-1" dirty="0" err="1">
                <a:solidFill>
                  <a:srgbClr val="F2F2F2"/>
                </a:solidFill>
                <a:latin typeface="Calibri"/>
              </a:rPr>
              <a:t>did</a:t>
            </a:r>
            <a:r>
              <a:rPr lang="de-AT" sz="1800" b="1" strike="noStrike" spc="-1" dirty="0">
                <a:solidFill>
                  <a:srgbClr val="F2F2F2"/>
                </a:solidFill>
                <a:latin typeface="Calibri"/>
              </a:rPr>
              <a:t>./</a:t>
            </a:r>
            <a:r>
              <a:rPr lang="de-AT" sz="1800" b="1" strike="noStrike" spc="-1" dirty="0" err="1">
                <a:solidFill>
                  <a:srgbClr val="F2F2F2"/>
                </a:solidFill>
                <a:latin typeface="Calibri"/>
              </a:rPr>
              <a:t>method</a:t>
            </a:r>
            <a:r>
              <a:rPr lang="de-AT" sz="1800" b="1" strike="noStrike" spc="-1" dirty="0">
                <a:solidFill>
                  <a:srgbClr val="F2F2F2"/>
                </a:solidFill>
                <a:latin typeface="Calibri"/>
              </a:rPr>
              <a:t>. Handlungsoptionen erarbeiten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292" name="CustomShape 15"/>
          <p:cNvSpPr/>
          <p:nvPr/>
        </p:nvSpPr>
        <p:spPr>
          <a:xfrm>
            <a:off x="2743200" y="609480"/>
            <a:ext cx="30258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„forschen“     „entwickeln“</a:t>
            </a: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Im FD-Bereich d. Berufsfeldes</a:t>
            </a: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     FD Konzepte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293" name="CustomShape 16"/>
          <p:cNvSpPr/>
          <p:nvPr/>
        </p:nvSpPr>
        <p:spPr>
          <a:xfrm>
            <a:off x="2808360" y="1687320"/>
            <a:ext cx="37008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Veröffentlichungen f.d. FD-Diskurs</a:t>
            </a: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                                          </a:t>
            </a: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? Relevanz ??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294" name="CustomShape 17"/>
          <p:cNvSpPr/>
          <p:nvPr/>
        </p:nvSpPr>
        <p:spPr>
          <a:xfrm>
            <a:off x="6770880" y="1730880"/>
            <a:ext cx="263412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0" i="1" strike="noStrike" spc="-1" dirty="0" err="1">
                <a:solidFill>
                  <a:srgbClr val="000000"/>
                </a:solidFill>
                <a:latin typeface="Calibri"/>
              </a:rPr>
              <a:t>Mentorenausbildung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295" name="CustomShape 18"/>
          <p:cNvSpPr/>
          <p:nvPr/>
        </p:nvSpPr>
        <p:spPr>
          <a:xfrm>
            <a:off x="6749280" y="2394720"/>
            <a:ext cx="3156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F2F2F2"/>
              </a:buClr>
              <a:buFont typeface="Wingdings" charset="2"/>
              <a:buChar char=""/>
            </a:pPr>
            <a:r>
              <a:rPr lang="de-AT" sz="1800" b="0" i="1" strike="noStrike" spc="-1">
                <a:solidFill>
                  <a:srgbClr val="F2F2F2"/>
                </a:solidFill>
                <a:latin typeface="Calibri"/>
              </a:rPr>
              <a:t>auch in fächerübergr. Feldern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296" name="CustomShape 19"/>
          <p:cNvSpPr/>
          <p:nvPr/>
        </p:nvSpPr>
        <p:spPr>
          <a:xfrm>
            <a:off x="6716520" y="903600"/>
            <a:ext cx="2361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0" i="1" strike="noStrike" spc="-1" dirty="0">
                <a:solidFill>
                  <a:srgbClr val="000000"/>
                </a:solidFill>
                <a:latin typeface="Calibri"/>
              </a:rPr>
              <a:t>LP-Konzepte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i="1" strike="noStrike" spc="-1" dirty="0">
                <a:solidFill>
                  <a:srgbClr val="000000"/>
                </a:solidFill>
                <a:latin typeface="Calibri"/>
              </a:rPr>
              <a:t>    (schulautonome ?)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297" name="CustomShape 20"/>
          <p:cNvSpPr/>
          <p:nvPr/>
        </p:nvSpPr>
        <p:spPr>
          <a:xfrm>
            <a:off x="6738120" y="3407400"/>
            <a:ext cx="2721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F2F2F2"/>
              </a:buClr>
              <a:buFont typeface="Wingdings" charset="2"/>
              <a:buChar char=""/>
            </a:pPr>
            <a:r>
              <a:rPr lang="de-AT" sz="1800" b="0" i="1" strike="noStrike" spc="-1">
                <a:solidFill>
                  <a:srgbClr val="F2F2F2"/>
                </a:solidFill>
                <a:latin typeface="Calibri"/>
              </a:rPr>
              <a:t> in heterogene Klassen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298" name="CustomShape 21"/>
          <p:cNvSpPr/>
          <p:nvPr/>
        </p:nvSpPr>
        <p:spPr>
          <a:xfrm rot="16200000">
            <a:off x="1564920" y="1689120"/>
            <a:ext cx="17740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i="1" strike="noStrike" spc="-1">
                <a:solidFill>
                  <a:srgbClr val="000000"/>
                </a:solidFill>
                <a:latin typeface="Calibri"/>
              </a:rPr>
              <a:t>Schreiben können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299" name="CustomShape 22"/>
          <p:cNvSpPr/>
          <p:nvPr/>
        </p:nvSpPr>
        <p:spPr>
          <a:xfrm>
            <a:off x="914400" y="1175760"/>
            <a:ext cx="139284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i="1" strike="noStrike" spc="-1">
                <a:solidFill>
                  <a:srgbClr val="000000"/>
                </a:solidFill>
                <a:latin typeface="Calibri"/>
              </a:rPr>
              <a:t>SYNERGIEN  !?</a:t>
            </a:r>
            <a:endParaRPr lang="de-AT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i="1" strike="noStrike" spc="-1">
                <a:solidFill>
                  <a:srgbClr val="000000"/>
                </a:solidFill>
                <a:latin typeface="Calibri"/>
              </a:rPr>
              <a:t>         n e b e n   Schultätigkeit</a:t>
            </a:r>
            <a:endParaRPr lang="de-AT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533520" y="500760"/>
            <a:ext cx="9372240" cy="183924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CustomShape 2"/>
          <p:cNvSpPr/>
          <p:nvPr/>
        </p:nvSpPr>
        <p:spPr>
          <a:xfrm>
            <a:off x="577080" y="2383920"/>
            <a:ext cx="9328680" cy="2340000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2" name="CustomShape 3"/>
          <p:cNvSpPr/>
          <p:nvPr/>
        </p:nvSpPr>
        <p:spPr>
          <a:xfrm>
            <a:off x="565920" y="4779000"/>
            <a:ext cx="9339480" cy="1697760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CustomShape 4"/>
          <p:cNvSpPr/>
          <p:nvPr/>
        </p:nvSpPr>
        <p:spPr>
          <a:xfrm>
            <a:off x="620640" y="468000"/>
            <a:ext cx="882792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FD-Dissertation </a:t>
            </a: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&amp; Zusatzqualifikation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304" name="CustomShape 5"/>
          <p:cNvSpPr/>
          <p:nvPr/>
        </p:nvSpPr>
        <p:spPr>
          <a:xfrm>
            <a:off x="555120" y="2449440"/>
            <a:ext cx="18068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 dirty="0" err="1" smtClean="0">
                <a:solidFill>
                  <a:srgbClr val="000000"/>
                </a:solidFill>
                <a:latin typeface="Calibri"/>
              </a:rPr>
              <a:t>MEd</a:t>
            </a:r>
            <a:r>
              <a:rPr lang="de-AT" sz="1800" b="1" strike="noStrike" spc="-1" dirty="0" smtClean="0">
                <a:solidFill>
                  <a:srgbClr val="000000"/>
                </a:solidFill>
                <a:latin typeface="Calibri"/>
              </a:rPr>
              <a:t>  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praxiskompetent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     anwenden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 &amp; analysieren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305" name="CustomShape 6"/>
          <p:cNvSpPr/>
          <p:nvPr/>
        </p:nvSpPr>
        <p:spPr>
          <a:xfrm>
            <a:off x="642240" y="4757040"/>
            <a:ext cx="182844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 dirty="0" err="1" smtClean="0">
                <a:solidFill>
                  <a:srgbClr val="000000"/>
                </a:solidFill>
                <a:latin typeface="Calibri"/>
              </a:rPr>
              <a:t>BEd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Studieren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Praxis-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 err="1">
                <a:solidFill>
                  <a:srgbClr val="000000"/>
                </a:solidFill>
                <a:latin typeface="Calibri"/>
              </a:rPr>
              <a:t>beobachtung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306" name="CustomShape 7"/>
          <p:cNvSpPr/>
          <p:nvPr/>
        </p:nvSpPr>
        <p:spPr>
          <a:xfrm>
            <a:off x="968760" y="3614040"/>
            <a:ext cx="129492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        U-Praxis</a:t>
            </a: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de-AT" sz="1600" spc="-1" dirty="0" smtClean="0">
                <a:solidFill>
                  <a:srgbClr val="000000"/>
                </a:solidFill>
                <a:latin typeface="Calibri"/>
              </a:rPr>
              <a:t>        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Studium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spc="-1" dirty="0">
                <a:solidFill>
                  <a:srgbClr val="000000"/>
                </a:solidFill>
                <a:latin typeface="Calibri"/>
              </a:rPr>
              <a:t>g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estalten</a:t>
            </a:r>
            <a:endParaRPr lang="de-A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beobachten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307" name="CustomShape 8"/>
          <p:cNvSpPr/>
          <p:nvPr/>
        </p:nvSpPr>
        <p:spPr>
          <a:xfrm>
            <a:off x="2504728" y="4920480"/>
            <a:ext cx="2894192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analysieren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Unterschiedliches kennen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Basics kennen lernen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1800" b="0" strike="noStrike" spc="-1" dirty="0">
              <a:latin typeface="Arial"/>
            </a:endParaRPr>
          </a:p>
        </p:txBody>
      </p:sp>
      <p:sp>
        <p:nvSpPr>
          <p:cNvPr id="308" name="CustomShape 9"/>
          <p:cNvSpPr/>
          <p:nvPr/>
        </p:nvSpPr>
        <p:spPr>
          <a:xfrm>
            <a:off x="5366520" y="4898520"/>
            <a:ext cx="423432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Situation in den Klassen</a:t>
            </a:r>
            <a:endParaRPr lang="de-AT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aus den Schulbüchern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309" name="CustomShape 10"/>
          <p:cNvSpPr/>
          <p:nvPr/>
        </p:nvSpPr>
        <p:spPr>
          <a:xfrm>
            <a:off x="5954400" y="5421240"/>
            <a:ext cx="340704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  Strukturen</a:t>
            </a:r>
            <a:endParaRPr lang="de-AT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  Methoden</a:t>
            </a:r>
            <a:endParaRPr lang="de-AT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  Medien</a:t>
            </a:r>
            <a:endParaRPr lang="de-AT" sz="16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  Inhalte &amp; Paradigmen    G W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310" name="CustomShape 11"/>
          <p:cNvSpPr/>
          <p:nvPr/>
        </p:nvSpPr>
        <p:spPr>
          <a:xfrm>
            <a:off x="7913880" y="4952880"/>
            <a:ext cx="17956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1" i="1" strike="noStrike" spc="-1">
                <a:solidFill>
                  <a:srgbClr val="000000"/>
                </a:solidFill>
                <a:latin typeface="Calibri"/>
              </a:rPr>
              <a:t>S I    </a:t>
            </a:r>
            <a:r>
              <a:rPr lang="de-AT" sz="1400" b="0" i="1" strike="noStrike" spc="-1">
                <a:solidFill>
                  <a:srgbClr val="000000"/>
                </a:solidFill>
                <a:latin typeface="Calibri"/>
              </a:rPr>
              <a:t>HS/MS / AHS</a:t>
            </a:r>
            <a:endParaRPr lang="de-AT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1" i="1" strike="noStrike" spc="-1">
                <a:solidFill>
                  <a:srgbClr val="000000"/>
                </a:solidFill>
                <a:latin typeface="Calibri"/>
              </a:rPr>
              <a:t>S II   </a:t>
            </a:r>
            <a:r>
              <a:rPr lang="de-AT" sz="1400" b="0" i="1" strike="noStrike" spc="-1">
                <a:solidFill>
                  <a:srgbClr val="000000"/>
                </a:solidFill>
                <a:latin typeface="Calibri"/>
              </a:rPr>
              <a:t>AHS / BMHS </a:t>
            </a:r>
            <a:endParaRPr lang="de-AT" sz="1400" b="0" strike="noStrike" spc="-1">
              <a:latin typeface="Arial"/>
            </a:endParaRPr>
          </a:p>
        </p:txBody>
      </p:sp>
      <p:sp>
        <p:nvSpPr>
          <p:cNvPr id="311" name="CustomShape 12"/>
          <p:cNvSpPr/>
          <p:nvPr/>
        </p:nvSpPr>
        <p:spPr>
          <a:xfrm>
            <a:off x="2623320" y="4376160"/>
            <a:ext cx="3047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SELBER  ANWENDEN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312" name="CustomShape 13"/>
          <p:cNvSpPr/>
          <p:nvPr/>
        </p:nvSpPr>
        <p:spPr>
          <a:xfrm>
            <a:off x="7522200" y="5050800"/>
            <a:ext cx="6202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AT" sz="1400" b="0" i="1" strike="noStrike" spc="-1">
                <a:solidFill>
                  <a:srgbClr val="000000"/>
                </a:solidFill>
                <a:latin typeface="Calibri"/>
              </a:rPr>
              <a:t> In</a:t>
            </a:r>
            <a:endParaRPr lang="de-AT" sz="1400" b="0" strike="noStrike" spc="-1">
              <a:latin typeface="Arial"/>
            </a:endParaRPr>
          </a:p>
        </p:txBody>
      </p:sp>
      <p:sp>
        <p:nvSpPr>
          <p:cNvPr id="313" name="CustomShape 14"/>
          <p:cNvSpPr/>
          <p:nvPr/>
        </p:nvSpPr>
        <p:spPr>
          <a:xfrm>
            <a:off x="2536200" y="2449440"/>
            <a:ext cx="6716160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WEITERENTWICKELN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aus eigenen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E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rfahrungen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reflektiert aus FD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-L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iteratur  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&amp;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k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ritisch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b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eurteilten Beispielen</a:t>
            </a:r>
            <a:endParaRPr lang="de-AT" sz="18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komplexere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A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nalysen anstellen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 smtClean="0">
                <a:latin typeface="Arial"/>
              </a:rPr>
              <a:t>                 </a:t>
            </a:r>
            <a:r>
              <a:rPr lang="de-AT" b="0" strike="noStrike" spc="-1" dirty="0" smtClean="0">
                <a:latin typeface="Calibri" pitchFamily="34" charset="0"/>
              </a:rPr>
              <a:t>als </a:t>
            </a:r>
            <a:r>
              <a:rPr lang="de-AT" b="1" strike="noStrike" spc="-1" dirty="0" smtClean="0">
                <a:latin typeface="Calibri" pitchFamily="34" charset="0"/>
              </a:rPr>
              <a:t>forschendes Lernen</a:t>
            </a:r>
            <a:endParaRPr lang="de-AT" b="1" strike="noStrike" spc="-1" dirty="0">
              <a:latin typeface="Calibri" pitchFamily="34" charset="0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sich ein </a:t>
            </a:r>
            <a:r>
              <a:rPr lang="de-AT" sz="1800" b="1" strike="noStrike" spc="-1" dirty="0" err="1">
                <a:solidFill>
                  <a:srgbClr val="000000"/>
                </a:solidFill>
                <a:latin typeface="Calibri"/>
              </a:rPr>
              <a:t>Repertoir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 v. </a:t>
            </a:r>
            <a:r>
              <a:rPr lang="de-AT" sz="1800" b="1" strike="noStrike" spc="-1" dirty="0" err="1">
                <a:solidFill>
                  <a:srgbClr val="000000"/>
                </a:solidFill>
                <a:latin typeface="Calibri"/>
              </a:rPr>
              <a:t>did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./</a:t>
            </a:r>
            <a:r>
              <a:rPr lang="de-AT" sz="1800" b="1" strike="noStrike" spc="-1" dirty="0" err="1">
                <a:solidFill>
                  <a:srgbClr val="000000"/>
                </a:solidFill>
                <a:latin typeface="Calibri"/>
              </a:rPr>
              <a:t>method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. Handlungsoptionen erarbeiten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314" name="CustomShape 15"/>
          <p:cNvSpPr/>
          <p:nvPr/>
        </p:nvSpPr>
        <p:spPr>
          <a:xfrm>
            <a:off x="2743200" y="609480"/>
            <a:ext cx="30258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1" strike="noStrike" spc="-1">
                <a:solidFill>
                  <a:srgbClr val="000000"/>
                </a:solidFill>
                <a:latin typeface="Calibri"/>
              </a:rPr>
              <a:t>„forschen“ „entwickeln“</a:t>
            </a: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Im FD-Bereich d. Berufsfeldes</a:t>
            </a: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     FD Konzepte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315" name="CustomShape 16"/>
          <p:cNvSpPr/>
          <p:nvPr/>
        </p:nvSpPr>
        <p:spPr>
          <a:xfrm>
            <a:off x="2808360" y="1687320"/>
            <a:ext cx="37008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Veröffentlichungen f.d. FD-Diskurs</a:t>
            </a: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                                          </a:t>
            </a:r>
            <a:r>
              <a:rPr lang="de-AT" sz="1600" b="0" strike="noStrike" spc="-1">
                <a:solidFill>
                  <a:srgbClr val="000000"/>
                </a:solidFill>
                <a:latin typeface="Calibri"/>
              </a:rPr>
              <a:t>? Relevanz ??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316" name="CustomShape 17"/>
          <p:cNvSpPr/>
          <p:nvPr/>
        </p:nvSpPr>
        <p:spPr>
          <a:xfrm>
            <a:off x="6770880" y="1730880"/>
            <a:ext cx="26341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0" i="1" strike="noStrike" spc="-1">
                <a:solidFill>
                  <a:srgbClr val="000000"/>
                </a:solidFill>
                <a:latin typeface="Calibri"/>
              </a:rPr>
              <a:t>Mentorenausbildung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317" name="CustomShape 18"/>
          <p:cNvSpPr/>
          <p:nvPr/>
        </p:nvSpPr>
        <p:spPr>
          <a:xfrm>
            <a:off x="6749280" y="2394720"/>
            <a:ext cx="31564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AT" sz="1800" b="0" i="1" strike="noStrike" spc="-1">
                <a:solidFill>
                  <a:srgbClr val="000000"/>
                </a:solidFill>
                <a:latin typeface="Calibri"/>
              </a:rPr>
              <a:t>auch in fächerübergr. Feldern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318" name="CustomShape 19"/>
          <p:cNvSpPr/>
          <p:nvPr/>
        </p:nvSpPr>
        <p:spPr>
          <a:xfrm>
            <a:off x="6716520" y="903600"/>
            <a:ext cx="2361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0" i="1" strike="noStrike" spc="-1">
                <a:solidFill>
                  <a:srgbClr val="000000"/>
                </a:solidFill>
                <a:latin typeface="Calibri"/>
              </a:rPr>
              <a:t>LP-Konzepte</a:t>
            </a: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i="1" strike="noStrike" spc="-1">
                <a:solidFill>
                  <a:srgbClr val="000000"/>
                </a:solidFill>
                <a:latin typeface="Calibri"/>
              </a:rPr>
              <a:t>    (schulautonome ?)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319" name="CustomShape 20"/>
          <p:cNvSpPr/>
          <p:nvPr/>
        </p:nvSpPr>
        <p:spPr>
          <a:xfrm>
            <a:off x="6770880" y="3418200"/>
            <a:ext cx="27212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de-AT" sz="1800" b="0" i="1" strike="noStrike" spc="-1">
                <a:solidFill>
                  <a:srgbClr val="000000"/>
                </a:solidFill>
                <a:latin typeface="Calibri"/>
              </a:rPr>
              <a:t> in heterogene Klassen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320" name="CustomShape 21"/>
          <p:cNvSpPr/>
          <p:nvPr/>
        </p:nvSpPr>
        <p:spPr>
          <a:xfrm rot="16200000">
            <a:off x="1564920" y="1689120"/>
            <a:ext cx="17740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i="1" strike="noStrike" spc="-1">
                <a:solidFill>
                  <a:srgbClr val="000000"/>
                </a:solidFill>
                <a:latin typeface="Calibri"/>
              </a:rPr>
              <a:t>Schreiben können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321" name="CustomShape 22"/>
          <p:cNvSpPr/>
          <p:nvPr/>
        </p:nvSpPr>
        <p:spPr>
          <a:xfrm>
            <a:off x="914400" y="1175760"/>
            <a:ext cx="139284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600" b="0" i="1" strike="noStrike" spc="-1">
                <a:solidFill>
                  <a:srgbClr val="000000"/>
                </a:solidFill>
                <a:latin typeface="Calibri"/>
              </a:rPr>
              <a:t>SYNERGIEN  !?</a:t>
            </a:r>
            <a:endParaRPr lang="de-AT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b="0" i="1" strike="noStrike" spc="-1">
                <a:solidFill>
                  <a:srgbClr val="000000"/>
                </a:solidFill>
                <a:latin typeface="Calibri"/>
              </a:rPr>
              <a:t>         n e b e n   Schultätigkeit</a:t>
            </a:r>
            <a:endParaRPr lang="de-AT" sz="1600" b="0" strike="noStrike" spc="-1">
              <a:latin typeface="Arial"/>
            </a:endParaRPr>
          </a:p>
        </p:txBody>
      </p:sp>
      <p:sp>
        <p:nvSpPr>
          <p:cNvPr id="322" name="CustomShape 23"/>
          <p:cNvSpPr/>
          <p:nvPr/>
        </p:nvSpPr>
        <p:spPr>
          <a:xfrm>
            <a:off x="247680" y="6143760"/>
            <a:ext cx="1819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orbel"/>
              </a:rPr>
              <a:t>        </a:t>
            </a:r>
            <a:r>
              <a:rPr lang="de-AT" sz="1050" b="0" strike="noStrike" spc="-1" dirty="0" smtClean="0">
                <a:solidFill>
                  <a:srgbClr val="000000"/>
                </a:solidFill>
                <a:latin typeface="Corbel"/>
              </a:rPr>
              <a:t>Christian </a:t>
            </a:r>
            <a:r>
              <a:rPr lang="de-AT" sz="1050" b="0" strike="noStrike" spc="-1" dirty="0">
                <a:solidFill>
                  <a:srgbClr val="000000"/>
                </a:solidFill>
                <a:latin typeface="Corbel"/>
              </a:rPr>
              <a:t>Sitte 2019</a:t>
            </a:r>
            <a:endParaRPr lang="de-AT" sz="105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feil nach rechts 10"/>
          <p:cNvSpPr/>
          <p:nvPr/>
        </p:nvSpPr>
        <p:spPr>
          <a:xfrm>
            <a:off x="6825208" y="764704"/>
            <a:ext cx="2880320" cy="2304256"/>
          </a:xfrm>
          <a:prstGeom prst="rightArrow">
            <a:avLst>
              <a:gd name="adj1" fmla="val 84655"/>
              <a:gd name="adj2" fmla="val 2672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3" name="CustomShape 1"/>
          <p:cNvSpPr/>
          <p:nvPr/>
        </p:nvSpPr>
        <p:spPr>
          <a:xfrm>
            <a:off x="6537176" y="260648"/>
            <a:ext cx="3024336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2000" b="1" strike="noStrike" spc="-1" dirty="0">
                <a:solidFill>
                  <a:srgbClr val="000000"/>
                </a:solidFill>
                <a:latin typeface="Calibri"/>
              </a:rPr>
              <a:t>Einige Forschungsfelder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…..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041232" y="1052736"/>
            <a:ext cx="208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pc="-1" dirty="0" smtClean="0">
                <a:solidFill>
                  <a:srgbClr val="000000"/>
                </a:solidFill>
                <a:latin typeface="Calibri"/>
              </a:rPr>
              <a:t>Vgl.       </a:t>
            </a:r>
          </a:p>
          <a:p>
            <a:r>
              <a:rPr lang="de-AT" spc="-1" dirty="0" smtClean="0">
                <a:solidFill>
                  <a:srgbClr val="000000"/>
                </a:solidFill>
                <a:latin typeface="Calibri"/>
              </a:rPr>
              <a:t>dazu als weiterführende Linkverweise zu </a:t>
            </a:r>
          </a:p>
          <a:p>
            <a:r>
              <a:rPr lang="de-AT" spc="-1" dirty="0" smtClean="0">
                <a:solidFill>
                  <a:srgbClr val="000000"/>
                </a:solidFill>
                <a:latin typeface="Calibri"/>
              </a:rPr>
              <a:t>von mir gestalteten Online-Portalen</a:t>
            </a:r>
            <a:endParaRPr lang="de-AT" spc="-1" dirty="0" smtClean="0"/>
          </a:p>
          <a:p>
            <a:endParaRPr lang="de-AT" dirty="0"/>
          </a:p>
        </p:txBody>
      </p:sp>
      <p:sp>
        <p:nvSpPr>
          <p:cNvPr id="8" name="Textfeld 7"/>
          <p:cNvSpPr txBox="1"/>
          <p:nvPr/>
        </p:nvSpPr>
        <p:spPr>
          <a:xfrm>
            <a:off x="2849216" y="5805264"/>
            <a:ext cx="6784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de-AT" dirty="0" smtClean="0"/>
              <a:t>   und  d a r a u s abgeleitete w e i t e r e  Forschungsfelder</a:t>
            </a:r>
            <a:endParaRPr lang="de-AT" dirty="0"/>
          </a:p>
        </p:txBody>
      </p:sp>
      <p:pic>
        <p:nvPicPr>
          <p:cNvPr id="1029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67000" contrast="-66000"/>
          </a:blip>
          <a:srcRect/>
          <a:stretch>
            <a:fillRect/>
          </a:stretch>
        </p:blipFill>
        <p:spPr bwMode="auto">
          <a:xfrm>
            <a:off x="200472" y="0"/>
            <a:ext cx="6336704" cy="149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4" name="CustomShape 2"/>
          <p:cNvSpPr/>
          <p:nvPr/>
        </p:nvSpPr>
        <p:spPr>
          <a:xfrm>
            <a:off x="2072680" y="3356992"/>
            <a:ext cx="7272808" cy="20914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de-AT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AT" sz="2400" b="0" u="sng" strike="noStrike" spc="-1" dirty="0">
                <a:solidFill>
                  <a:srgbClr val="0563C1"/>
                </a:solidFill>
                <a:uFillTx/>
                <a:latin typeface="Calibri"/>
                <a:hlinkClick r:id="rId5"/>
              </a:rPr>
              <a:t>http://</a:t>
            </a:r>
            <a:r>
              <a:rPr lang="de-AT" sz="2400" b="1" u="sng" strike="noStrike" spc="-1" dirty="0" smtClean="0">
                <a:solidFill>
                  <a:srgbClr val="0563C1"/>
                </a:solidFill>
                <a:uFillTx/>
                <a:latin typeface="Calibri"/>
                <a:hlinkClick r:id="rId5"/>
              </a:rPr>
              <a:t>fachportal.ph-noe.ac.at/gwk </a:t>
            </a:r>
            <a:endParaRPr lang="de-AT" sz="2400" b="1" u="sng" strike="noStrike" spc="-1" dirty="0" smtClean="0">
              <a:solidFill>
                <a:srgbClr val="0563C1"/>
              </a:solidFill>
              <a:uFillTx/>
              <a:latin typeface="Calibri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AT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0" strike="noStrike" spc="-1" dirty="0" err="1" smtClean="0">
                <a:solidFill>
                  <a:srgbClr val="000000"/>
                </a:solidFill>
                <a:latin typeface="Calibri"/>
              </a:rPr>
              <a:t>Wikipedia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-Stichwort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  <a:hlinkClick r:id="rId6"/>
              </a:rPr>
              <a:t>„Geographie und Wirtschaftskunde“</a:t>
            </a:r>
            <a:endParaRPr lang="de-AT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AT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Neue „</a:t>
            </a:r>
            <a:r>
              <a:rPr lang="de-AT" sz="1800" b="1" strike="noStrike" spc="-1" dirty="0" smtClean="0">
                <a:solidFill>
                  <a:srgbClr val="000000"/>
                </a:solidFill>
                <a:latin typeface="Calibri"/>
                <a:hlinkClick r:id="rId7"/>
              </a:rPr>
              <a:t>Online-</a:t>
            </a:r>
            <a:r>
              <a:rPr lang="de-AT" sz="1800" b="1" strike="noStrike" spc="-1" dirty="0" err="1" smtClean="0">
                <a:solidFill>
                  <a:srgbClr val="000000"/>
                </a:solidFill>
                <a:latin typeface="Calibri"/>
                <a:hlinkClick r:id="rId7"/>
              </a:rPr>
              <a:t>Didaktik_GW</a:t>
            </a:r>
            <a:r>
              <a:rPr lang="de-AT" sz="1800" b="0" strike="noStrike" spc="-1" dirty="0" err="1" smtClean="0">
                <a:solidFill>
                  <a:srgbClr val="000000"/>
                </a:solidFill>
                <a:latin typeface="Calibri"/>
                <a:hlinkClick r:id="rId7"/>
              </a:rPr>
              <a:t>_an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  <a:hlinkClick r:id="rId7"/>
              </a:rPr>
              <a:t>-der-PH-Linz auf der Lernplattform GW“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600" spc="-1" dirty="0" smtClean="0">
                <a:solidFill>
                  <a:srgbClr val="000000"/>
                </a:solidFill>
                <a:latin typeface="Calibri"/>
              </a:rPr>
              <a:t>      d</a:t>
            </a:r>
            <a:r>
              <a:rPr lang="de-AT" sz="1600" b="0" strike="noStrike" spc="-1" dirty="0" smtClean="0">
                <a:solidFill>
                  <a:srgbClr val="000000"/>
                </a:solidFill>
                <a:latin typeface="Calibri"/>
              </a:rPr>
              <a:t>ie </a:t>
            </a: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das alte „</a:t>
            </a:r>
            <a:r>
              <a:rPr lang="de-AT" sz="1600" b="0" strike="noStrike" spc="-1" dirty="0">
                <a:solidFill>
                  <a:srgbClr val="000000"/>
                </a:solidFill>
                <a:latin typeface="Calibri"/>
                <a:hlinkClick r:id="rId8"/>
              </a:rPr>
              <a:t>Handbuch GW in Österreich“ aus 2001 </a:t>
            </a: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ergänzt</a:t>
            </a:r>
            <a:endParaRPr lang="de-AT" sz="1600" b="0" strike="noStrike" spc="-1" dirty="0"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8464" y="1124744"/>
            <a:ext cx="1224136" cy="4931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sharpenSoften amount="35000"/>
                    </a14:imgEffect>
                    <a14:imgEffect>
                      <a14:brightnessContrast bright="16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9338" y="1456184"/>
            <a:ext cx="49911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2">
            <a:hlinkClick r:id="rId2"/>
          </p:cNvPr>
          <p:cNvPicPr/>
          <p:nvPr/>
        </p:nvPicPr>
        <p:blipFill>
          <a:blip r:embed="rId3" cstate="print"/>
          <a:stretch/>
        </p:blipFill>
        <p:spPr>
          <a:xfrm>
            <a:off x="336960" y="0"/>
            <a:ext cx="8836560" cy="6640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r Verbinder 2"/>
          <p:cNvCxnSpPr/>
          <p:nvPr/>
        </p:nvCxnSpPr>
        <p:spPr>
          <a:xfrm>
            <a:off x="128464" y="2420888"/>
            <a:ext cx="5760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/>
          <p:cNvCxnSpPr/>
          <p:nvPr/>
        </p:nvCxnSpPr>
        <p:spPr>
          <a:xfrm>
            <a:off x="128464" y="3429000"/>
            <a:ext cx="5040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/>
          <p:nvPr/>
        </p:nvCxnSpPr>
        <p:spPr>
          <a:xfrm>
            <a:off x="178453" y="4581128"/>
            <a:ext cx="4760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178453" y="1412776"/>
            <a:ext cx="7420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/>
        </p:nvCxnSpPr>
        <p:spPr>
          <a:xfrm flipH="1">
            <a:off x="178453" y="5589240"/>
            <a:ext cx="95812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0" y="116632"/>
            <a:ext cx="9382125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Picture 4">
            <a:hlinkClick r:id="rId3"/>
          </p:cNvPr>
          <p:cNvPicPr/>
          <p:nvPr/>
        </p:nvPicPr>
        <p:blipFill>
          <a:blip r:embed="rId4" cstate="print"/>
          <a:stretch/>
        </p:blipFill>
        <p:spPr>
          <a:xfrm>
            <a:off x="272480" y="260648"/>
            <a:ext cx="9633280" cy="6336704"/>
          </a:xfrm>
          <a:prstGeom prst="rect">
            <a:avLst/>
          </a:prstGeom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8337376" y="6587885"/>
            <a:ext cx="1728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&gt;&gt; zur nächsten Folie &gt;&gt;</a:t>
            </a:r>
            <a:endParaRPr lang="de-DE" sz="900" dirty="0"/>
          </a:p>
        </p:txBody>
      </p:sp>
      <p:sp>
        <p:nvSpPr>
          <p:cNvPr id="3" name="Textfeld 2"/>
          <p:cNvSpPr txBox="1"/>
          <p:nvPr/>
        </p:nvSpPr>
        <p:spPr>
          <a:xfrm>
            <a:off x="112672" y="6597352"/>
            <a:ext cx="34001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i="1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+ Arbeiten aus dem FD-PS an der </a:t>
            </a:r>
            <a:r>
              <a:rPr lang="de-DE" sz="900" i="1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univie</a:t>
            </a:r>
            <a:r>
              <a:rPr lang="de-DE" sz="900" i="1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&gt;&gt;</a:t>
            </a:r>
            <a:endParaRPr lang="de-DE" sz="9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5320" y="2060848"/>
            <a:ext cx="240149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CustomShape 1"/>
          <p:cNvSpPr/>
          <p:nvPr/>
        </p:nvSpPr>
        <p:spPr>
          <a:xfrm>
            <a:off x="776536" y="476672"/>
            <a:ext cx="586528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d.h. 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712640" y="404665"/>
            <a:ext cx="7704856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2400" b="1" strike="noStrike" spc="-1" dirty="0">
                <a:solidFill>
                  <a:srgbClr val="000000"/>
                </a:solidFill>
                <a:latin typeface="Calibri"/>
              </a:rPr>
              <a:t>„Die FACHDIDAKTISCHE  Entwicklung  analysieren</a:t>
            </a:r>
            <a:r>
              <a:rPr lang="de-AT" sz="2400" b="1" strike="noStrike" spc="-1" dirty="0" smtClean="0">
                <a:solidFill>
                  <a:srgbClr val="000000"/>
                </a:solidFill>
                <a:latin typeface="Calibri"/>
              </a:rPr>
              <a:t>“ </a:t>
            </a:r>
          </a:p>
          <a:p>
            <a:pPr>
              <a:lnSpc>
                <a:spcPct val="100000"/>
              </a:lnSpc>
            </a:pPr>
            <a:r>
              <a:rPr lang="de-AT" sz="2400" b="1" spc="-1" dirty="0" smtClean="0">
                <a:solidFill>
                  <a:srgbClr val="000000"/>
                </a:solidFill>
                <a:latin typeface="Calibri"/>
              </a:rPr>
              <a:t> und als „forschendes Lernen“ in der Ausbildung als</a:t>
            </a:r>
          </a:p>
          <a:p>
            <a:pPr>
              <a:lnSpc>
                <a:spcPct val="100000"/>
              </a:lnSpc>
            </a:pPr>
            <a:r>
              <a:rPr lang="de-AT" sz="2400" b="1" strike="noStrike" spc="-1" dirty="0" smtClean="0">
                <a:solidFill>
                  <a:srgbClr val="000000"/>
                </a:solidFill>
                <a:latin typeface="Calibri"/>
              </a:rPr>
              <a:t> Theorien stets an der Praxis reflektiert  integrieren</a:t>
            </a:r>
            <a:endParaRPr lang="de-AT" sz="2400" b="1" strike="noStrike" spc="-1" dirty="0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895320" y="1988840"/>
            <a:ext cx="2473504" cy="20683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W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I  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E 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erfolgte der Paradigmenwechsel in Österreich 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1 9 8 5</a:t>
            </a:r>
            <a:endParaRPr lang="de-AT" sz="1800" b="1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 err="1" smtClean="0">
                <a:solidFill>
                  <a:srgbClr val="000000"/>
                </a:solidFill>
                <a:latin typeface="Calibri"/>
              </a:rPr>
              <a:t>bzw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. 2015/16  in  S II</a:t>
            </a:r>
          </a:p>
          <a:p>
            <a:pPr>
              <a:lnSpc>
                <a:spcPct val="100000"/>
              </a:lnSpc>
            </a:pPr>
            <a:r>
              <a:rPr lang="de-AT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pc="-1" dirty="0" smtClean="0">
                <a:solidFill>
                  <a:srgbClr val="000000"/>
                </a:solidFill>
                <a:latin typeface="Calibri"/>
              </a:rPr>
              <a:t>           2019/20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 in  S I 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?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1800" b="0" strike="noStrike" spc="-1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4728" y="6453336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Christian Sitte :  </a:t>
            </a:r>
            <a:r>
              <a:rPr lang="de-DE" sz="9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http://fachportal.ph-noe.ac.at/gwk</a:t>
            </a:r>
            <a:endParaRPr lang="de-DE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20552" y="406405"/>
            <a:ext cx="898544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b="1" dirty="0" smtClean="0"/>
              <a:t>Einige  WEITERE   ASPEKTE  forschungsgeleiteten FD-Studiums </a:t>
            </a:r>
          </a:p>
          <a:p>
            <a:r>
              <a:rPr lang="de-AT" dirty="0" smtClean="0"/>
              <a:t>                                                   &amp; seiner späteren Erweiterung in Arbeiten:</a:t>
            </a:r>
            <a:endParaRPr lang="de-AT" dirty="0"/>
          </a:p>
        </p:txBody>
      </p:sp>
      <p:sp>
        <p:nvSpPr>
          <p:cNvPr id="3" name="Textfeld 2"/>
          <p:cNvSpPr txBox="1"/>
          <p:nvPr/>
        </p:nvSpPr>
        <p:spPr>
          <a:xfrm>
            <a:off x="848544" y="1052736"/>
            <a:ext cx="856895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de-AT" b="1" dirty="0" smtClean="0"/>
              <a:t>Heterogenität </a:t>
            </a:r>
            <a:r>
              <a:rPr lang="de-AT" dirty="0" smtClean="0"/>
              <a:t> in den Klassen als die große Herausforderung</a:t>
            </a:r>
          </a:p>
          <a:p>
            <a:pPr marL="342900" indent="-342900">
              <a:buFont typeface="+mj-lt"/>
              <a:buAutoNum type="arabicParenR"/>
            </a:pPr>
            <a:r>
              <a:rPr lang="de-AT" dirty="0" smtClean="0"/>
              <a:t>Gender und Geschlechterbilder bzw. Raumaneignung / Raumverfügung</a:t>
            </a:r>
          </a:p>
          <a:p>
            <a:pPr marL="342900" indent="-342900">
              <a:buFont typeface="+mj-lt"/>
              <a:buAutoNum type="arabicParenR"/>
            </a:pPr>
            <a:r>
              <a:rPr lang="de-AT" b="1" dirty="0" smtClean="0"/>
              <a:t>CLIL…</a:t>
            </a:r>
            <a:r>
              <a:rPr lang="de-AT" dirty="0" smtClean="0"/>
              <a:t>früher „Englisch als Arbeitssprache“</a:t>
            </a:r>
          </a:p>
          <a:p>
            <a:pPr marL="342900" indent="-342900">
              <a:buFont typeface="+mj-lt"/>
              <a:buAutoNum type="arabicParenR"/>
            </a:pPr>
            <a:r>
              <a:rPr lang="de-AT" b="1" dirty="0" smtClean="0"/>
              <a:t>Schülerhefte als „realitätsnahes“ Forschungsobjekt </a:t>
            </a:r>
            <a:r>
              <a:rPr lang="de-AT" dirty="0" smtClean="0"/>
              <a:t>für das Zusammenwirken von Schulbuch u.a. Medien in der Lehrplanumsetzung</a:t>
            </a:r>
          </a:p>
          <a:p>
            <a:pPr marL="342900" indent="-342900">
              <a:buFont typeface="+mj-lt"/>
              <a:buAutoNum type="arabicParenR"/>
            </a:pPr>
            <a:r>
              <a:rPr lang="de-AT" dirty="0" smtClean="0"/>
              <a:t>Fächerübergreifende </a:t>
            </a:r>
            <a:r>
              <a:rPr lang="de-AT" b="1" dirty="0" smtClean="0"/>
              <a:t>Lernfelder</a:t>
            </a:r>
            <a:r>
              <a:rPr lang="de-AT" dirty="0" smtClean="0"/>
              <a:t> ?   In S I   bzw. in den S II </a:t>
            </a:r>
            <a:r>
              <a:rPr lang="de-AT" dirty="0" err="1" smtClean="0"/>
              <a:t>LPenen</a:t>
            </a:r>
            <a:r>
              <a:rPr lang="de-AT" dirty="0" smtClean="0"/>
              <a:t> insbes. der BHMS  seit der LP-Welle 2015/2016</a:t>
            </a:r>
          </a:p>
          <a:p>
            <a:pPr marL="342900" indent="-342900">
              <a:buFont typeface="+mj-lt"/>
              <a:buAutoNum type="arabicParenR"/>
            </a:pPr>
            <a:r>
              <a:rPr lang="de-AT" b="1" dirty="0" smtClean="0"/>
              <a:t>Neue Medien im Trägerfach GW</a:t>
            </a:r>
          </a:p>
          <a:p>
            <a:pPr marL="342900" indent="-342900">
              <a:buFont typeface="+mj-lt"/>
              <a:buAutoNum type="arabicParenR"/>
            </a:pPr>
            <a:r>
              <a:rPr lang="de-AT" dirty="0" smtClean="0"/>
              <a:t>Raumvorstellungen, Raumbilder und Methoden Raumverständnis auf- u. auszubauen. Insbes. In der S I</a:t>
            </a:r>
          </a:p>
          <a:p>
            <a:pPr marL="342900" indent="-342900">
              <a:buFont typeface="+mj-lt"/>
              <a:buAutoNum type="arabicParenR"/>
            </a:pPr>
            <a:r>
              <a:rPr lang="de-AT" dirty="0" smtClean="0"/>
              <a:t>Welche Probleme </a:t>
            </a:r>
            <a:r>
              <a:rPr lang="de-AT" b="1" dirty="0" smtClean="0"/>
              <a:t>wirtschaftliche Bildung </a:t>
            </a:r>
            <a:r>
              <a:rPr lang="de-AT" dirty="0" smtClean="0"/>
              <a:t>in der S I  aufwirft</a:t>
            </a:r>
          </a:p>
          <a:p>
            <a:pPr marL="342900" indent="-342900">
              <a:buFont typeface="+mj-lt"/>
              <a:buAutoNum type="arabicParenR"/>
            </a:pPr>
            <a:r>
              <a:rPr lang="de-AT" dirty="0" smtClean="0"/>
              <a:t>GW  soll aus dem Klassenraum hinausgehen…..   S I…S II …VWA ?</a:t>
            </a:r>
          </a:p>
          <a:p>
            <a:pPr marL="342900" indent="-342900">
              <a:buFont typeface="+mj-lt"/>
              <a:buAutoNum type="arabicParenR"/>
            </a:pPr>
            <a:r>
              <a:rPr lang="de-AT" dirty="0" smtClean="0"/>
              <a:t>  Virtuelle Exkursionen </a:t>
            </a:r>
            <a:r>
              <a:rPr lang="de-AT" sz="1200" dirty="0" smtClean="0">
                <a:hlinkClick r:id="rId2"/>
              </a:rPr>
              <a:t>&gt;&gt;&gt;</a:t>
            </a:r>
            <a:endParaRPr lang="de-AT" sz="1200" dirty="0" smtClean="0"/>
          </a:p>
          <a:p>
            <a:pPr marL="342900" indent="-342900">
              <a:buFont typeface="+mj-lt"/>
              <a:buAutoNum type="arabicParenR"/>
            </a:pPr>
            <a:r>
              <a:rPr lang="de-AT" dirty="0" smtClean="0"/>
              <a:t> Arbeit an einem </a:t>
            </a:r>
            <a:r>
              <a:rPr lang="de-AT" dirty="0" err="1" smtClean="0"/>
              <a:t>virt</a:t>
            </a:r>
            <a:r>
              <a:rPr lang="de-AT" dirty="0" smtClean="0"/>
              <a:t>. Regionalatlas  für die Schulen in Oö/Nö – </a:t>
            </a:r>
            <a:r>
              <a:rPr lang="de-AT" sz="1600" i="1" dirty="0" smtClean="0"/>
              <a:t>ähnlich dem Tirolatlas bzw. steirischen Vorbildern </a:t>
            </a:r>
            <a:r>
              <a:rPr lang="de-AT" sz="1600" i="1" dirty="0" smtClean="0">
                <a:hlinkClick r:id="rId3"/>
              </a:rPr>
              <a:t>…</a:t>
            </a:r>
            <a:r>
              <a:rPr lang="de-AT" sz="1600" i="1" dirty="0" smtClean="0"/>
              <a:t>    </a:t>
            </a:r>
          </a:p>
          <a:p>
            <a:pPr marL="342900" indent="-342900">
              <a:buFont typeface="+mj-lt"/>
              <a:buAutoNum type="arabicParenR"/>
            </a:pPr>
            <a:r>
              <a:rPr lang="de-AT" sz="1600" dirty="0" smtClean="0"/>
              <a:t> VIDEOS als „instant Bausteine“ um Methodenanwendungen zu erforschen bzw „best Practice-Varianten  zu zeigen  </a:t>
            </a:r>
            <a:r>
              <a:rPr lang="de-AT" sz="1200" dirty="0" smtClean="0">
                <a:hlinkClick r:id="rId4"/>
              </a:rPr>
              <a:t>&gt;&gt;&gt;</a:t>
            </a:r>
            <a:r>
              <a:rPr lang="de-AT" sz="1600" dirty="0" smtClean="0"/>
              <a:t>  </a:t>
            </a:r>
          </a:p>
          <a:p>
            <a:pPr marL="342900" indent="-342900">
              <a:buFont typeface="+mj-lt"/>
              <a:buAutoNum type="arabicParenR"/>
            </a:pPr>
            <a:r>
              <a:rPr lang="de-AT" sz="1600" dirty="0" smtClean="0"/>
              <a:t>Schwellenproblematik  VS zu S I (HS/</a:t>
            </a:r>
            <a:r>
              <a:rPr lang="de-AT" sz="1600" dirty="0" err="1" smtClean="0"/>
              <a:t>Ahs</a:t>
            </a:r>
            <a:r>
              <a:rPr lang="de-AT" sz="1600" dirty="0" smtClean="0"/>
              <a:t>)</a:t>
            </a:r>
          </a:p>
          <a:p>
            <a:pPr marL="342900" indent="-342900"/>
            <a:r>
              <a:rPr lang="de-AT" sz="1600" i="1" dirty="0" smtClean="0"/>
              <a:t>      ….  U. v. a..  Welche Bereiche / Ideen   </a:t>
            </a:r>
            <a:r>
              <a:rPr lang="de-AT" sz="1600" i="1" dirty="0" err="1" smtClean="0"/>
              <a:t>ausländ</a:t>
            </a:r>
            <a:r>
              <a:rPr lang="de-AT" sz="1600" i="1" dirty="0" smtClean="0"/>
              <a:t>.  FD sind  für   GW  in Ö.   befruchtend ?</a:t>
            </a:r>
          </a:p>
          <a:p>
            <a:pPr marL="342900" indent="-342900"/>
            <a:r>
              <a:rPr lang="de-AT" dirty="0" smtClean="0"/>
              <a:t> </a:t>
            </a:r>
            <a:r>
              <a:rPr lang="de-AT" dirty="0"/>
              <a:t> </a:t>
            </a:r>
            <a:r>
              <a:rPr lang="de-AT" dirty="0" smtClean="0"/>
              <a:t>                                                                                                                             ….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13040" y="6381328"/>
            <a:ext cx="41764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latin typeface="Calibri" pitchFamily="34" charset="0"/>
              </a:rPr>
              <a:t>       </a:t>
            </a:r>
            <a:r>
              <a:rPr lang="de-AT" sz="1200" dirty="0" err="1" smtClean="0">
                <a:latin typeface="Calibri" pitchFamily="34" charset="0"/>
              </a:rPr>
              <a:t>Ch</a:t>
            </a:r>
            <a:r>
              <a:rPr lang="de-AT" sz="1200" dirty="0" smtClean="0">
                <a:latin typeface="Calibri" pitchFamily="34" charset="0"/>
              </a:rPr>
              <a:t>. SITTE  2019      </a:t>
            </a:r>
            <a:r>
              <a:rPr lang="de-AT" sz="1300" dirty="0" smtClean="0">
                <a:latin typeface="Calibri" pitchFamily="34" charset="0"/>
                <a:hlinkClick r:id="rId5"/>
              </a:rPr>
              <a:t>http://fachportal.ph-noe.ac.at/gwk</a:t>
            </a:r>
            <a:r>
              <a:rPr lang="de-AT" sz="1300" dirty="0" smtClean="0">
                <a:latin typeface="Calibri" pitchFamily="34" charset="0"/>
              </a:rPr>
              <a:t> </a:t>
            </a:r>
          </a:p>
          <a:p>
            <a:endParaRPr lang="de-AT" sz="1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23000" contrast="27000"/>
          </a:blip>
          <a:srcRect/>
          <a:stretch>
            <a:fillRect/>
          </a:stretch>
        </p:blipFill>
        <p:spPr bwMode="auto">
          <a:xfrm>
            <a:off x="1064568" y="2276872"/>
            <a:ext cx="3852733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feld 1"/>
          <p:cNvSpPr txBox="1"/>
          <p:nvPr/>
        </p:nvSpPr>
        <p:spPr>
          <a:xfrm>
            <a:off x="1064568" y="1340768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/>
              <a:t>Ich  bedanke mich</a:t>
            </a:r>
          </a:p>
          <a:p>
            <a:r>
              <a:rPr lang="de-AT" sz="2400" dirty="0" smtClean="0"/>
              <a:t>für  ihre Aufmerksamkeit !</a:t>
            </a:r>
            <a:endParaRPr lang="de-AT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4808984" y="6381328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latin typeface="Calibri" pitchFamily="34" charset="0"/>
              </a:rPr>
              <a:t>                    </a:t>
            </a:r>
            <a:r>
              <a:rPr lang="de-AT" sz="1200" dirty="0" err="1" smtClean="0">
                <a:latin typeface="Calibri" pitchFamily="34" charset="0"/>
              </a:rPr>
              <a:t>Ch</a:t>
            </a:r>
            <a:r>
              <a:rPr lang="de-AT" sz="1200" dirty="0" smtClean="0">
                <a:latin typeface="Calibri" pitchFamily="34" charset="0"/>
              </a:rPr>
              <a:t>. SITTE  2019      </a:t>
            </a:r>
            <a:r>
              <a:rPr lang="de-AT" sz="1200" dirty="0" smtClean="0">
                <a:latin typeface="Calibri" pitchFamily="34" charset="0"/>
                <a:hlinkClick r:id="rId3"/>
              </a:rPr>
              <a:t>http://fachportal.ph-noe.ac.at/gwk</a:t>
            </a:r>
            <a:r>
              <a:rPr lang="de-AT" sz="1200" dirty="0" smtClean="0">
                <a:latin typeface="Calibri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04" y="1647371"/>
            <a:ext cx="2809875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29000"/>
                    </a14:imgEffect>
                    <a14:imgEffect>
                      <a14:colorTemperature colorTemp="6502"/>
                    </a14:imgEffect>
                    <a14:imgEffect>
                      <a14:saturation sat="114000"/>
                    </a14:imgEffect>
                    <a14:imgEffect>
                      <a14:brightnessContrast bright="-11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4968" y="4216263"/>
            <a:ext cx="47529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5720" y="2060848"/>
            <a:ext cx="4673704" cy="288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tangle 1"/>
          <p:cNvSpPr/>
          <p:nvPr/>
        </p:nvSpPr>
        <p:spPr>
          <a:xfrm>
            <a:off x="895320" y="2060848"/>
            <a:ext cx="2401496" cy="2880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CustomShape 1"/>
          <p:cNvSpPr/>
          <p:nvPr/>
        </p:nvSpPr>
        <p:spPr>
          <a:xfrm>
            <a:off x="776536" y="476672"/>
            <a:ext cx="658536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strike="noStrike" spc="-1" dirty="0">
                <a:solidFill>
                  <a:srgbClr val="000000"/>
                </a:solidFill>
                <a:latin typeface="Calibri"/>
              </a:rPr>
              <a:t>d.h. </a:t>
            </a:r>
            <a:endParaRPr lang="de-AT" sz="1800" strike="noStrike" spc="-1" dirty="0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712640" y="404664"/>
            <a:ext cx="7128792" cy="15682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2400" b="0" strike="noStrike" spc="-1" dirty="0">
                <a:solidFill>
                  <a:srgbClr val="000000"/>
                </a:solidFill>
                <a:latin typeface="Calibri"/>
              </a:rPr>
              <a:t>„Die FACHDIDAKTISCHE  Entwicklung  </a:t>
            </a:r>
            <a:r>
              <a:rPr lang="de-AT" sz="2400" b="0" strike="noStrike" spc="-1" dirty="0" smtClean="0">
                <a:solidFill>
                  <a:srgbClr val="000000"/>
                </a:solidFill>
                <a:latin typeface="Calibri"/>
              </a:rPr>
              <a:t>analysieren“</a:t>
            </a:r>
            <a:r>
              <a:rPr lang="de-AT" sz="2400" spc="-1" dirty="0" smtClean="0">
                <a:solidFill>
                  <a:srgbClr val="000000"/>
                </a:solidFill>
                <a:latin typeface="Calibri"/>
              </a:rPr>
              <a:t>  </a:t>
            </a:r>
          </a:p>
          <a:p>
            <a:pPr>
              <a:lnSpc>
                <a:spcPct val="100000"/>
              </a:lnSpc>
            </a:pPr>
            <a:r>
              <a:rPr lang="de-AT" sz="2400" spc="-1" dirty="0" smtClean="0">
                <a:solidFill>
                  <a:srgbClr val="000000"/>
                </a:solidFill>
                <a:latin typeface="Calibri"/>
              </a:rPr>
              <a:t> und  </a:t>
            </a:r>
            <a:r>
              <a:rPr lang="de-AT" sz="2400" b="1" spc="-1" dirty="0" smtClean="0">
                <a:solidFill>
                  <a:srgbClr val="000000"/>
                </a:solidFill>
                <a:latin typeface="Calibri"/>
              </a:rPr>
              <a:t>als „forschendes Lernen“ in der Ausbildung </a:t>
            </a:r>
            <a:r>
              <a:rPr lang="de-AT" sz="2400" spc="-1" dirty="0" smtClean="0">
                <a:solidFill>
                  <a:srgbClr val="000000"/>
                </a:solidFill>
                <a:latin typeface="Calibri"/>
              </a:rPr>
              <a:t>als</a:t>
            </a:r>
          </a:p>
          <a:p>
            <a:pPr>
              <a:lnSpc>
                <a:spcPct val="100000"/>
              </a:lnSpc>
            </a:pPr>
            <a:r>
              <a:rPr lang="de-AT" sz="2400" spc="-1" dirty="0" smtClean="0">
                <a:solidFill>
                  <a:srgbClr val="000000"/>
                </a:solidFill>
                <a:latin typeface="Calibri"/>
              </a:rPr>
              <a:t> Theorien stets an der Praxis reflektiert  integrieren</a:t>
            </a:r>
            <a:endParaRPr lang="de-AT" sz="2400" spc="-1" dirty="0" smtClean="0"/>
          </a:p>
          <a:p>
            <a:pPr>
              <a:lnSpc>
                <a:spcPct val="100000"/>
              </a:lnSpc>
            </a:pPr>
            <a:endParaRPr lang="de-AT" sz="2400" b="0" strike="noStrike" spc="-1" dirty="0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895320" y="1988840"/>
            <a:ext cx="2473504" cy="20683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W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I  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E 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de-AT" sz="1800" b="0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erfolgte der Paradigmenwechsel in Österreich  </a:t>
            </a:r>
            <a:r>
              <a:rPr lang="de-AT" sz="1800" b="1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1 9 8 5</a:t>
            </a:r>
            <a:endParaRPr lang="de-AT" sz="1800" b="1" strike="noStrike" spc="-1" dirty="0">
              <a:solidFill>
                <a:schemeClr val="bg1">
                  <a:lumMod val="6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 err="1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bzw</a:t>
            </a:r>
            <a:r>
              <a:rPr lang="de-AT" sz="1800" b="0" strike="noStrike" spc="-1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 . 2015/16  in  S II</a:t>
            </a:r>
          </a:p>
          <a:p>
            <a:pPr>
              <a:lnSpc>
                <a:spcPct val="100000"/>
              </a:lnSpc>
            </a:pPr>
            <a:r>
              <a:rPr lang="de-AT" spc="-1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 </a:t>
            </a:r>
            <a:r>
              <a:rPr lang="de-AT" spc="-1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           2019/20</a:t>
            </a:r>
            <a:r>
              <a:rPr lang="de-AT" sz="1800" b="0" strike="noStrike" spc="-1" dirty="0" smtClean="0">
                <a:solidFill>
                  <a:schemeClr val="bg1">
                    <a:lumMod val="65000"/>
                  </a:schemeClr>
                </a:solidFill>
                <a:latin typeface="Calibri"/>
              </a:rPr>
              <a:t>  in  S I </a:t>
            </a:r>
            <a:r>
              <a:rPr lang="de-AT" sz="1800" b="1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?</a:t>
            </a:r>
            <a:r>
              <a:rPr lang="de-AT" sz="1800" b="0" strike="noStrike" spc="-1" dirty="0">
                <a:solidFill>
                  <a:schemeClr val="bg1">
                    <a:lumMod val="65000"/>
                  </a:schemeClr>
                </a:solidFill>
                <a:latin typeface="Calibri"/>
              </a:rPr>
              <a:t> </a:t>
            </a:r>
            <a:endParaRPr lang="de-AT" sz="1800" b="0" strike="noStrike" spc="-1" dirty="0">
              <a:solidFill>
                <a:schemeClr val="bg1">
                  <a:lumMod val="65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de-AT" sz="1800" b="0" strike="noStrike" spc="-1" dirty="0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4088904" y="1998132"/>
            <a:ext cx="4524120" cy="9988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W  E  L  C  H 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E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Herausforderungen und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Folgerungen </a:t>
            </a:r>
            <a:endParaRPr lang="de-AT" spc="-1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stellen  sich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heute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daraus  für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: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103" name="CustomShape 5"/>
          <p:cNvSpPr/>
          <p:nvPr/>
        </p:nvSpPr>
        <p:spPr>
          <a:xfrm>
            <a:off x="4880992" y="2996952"/>
            <a:ext cx="4752528" cy="33225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12690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1" strike="noStrike" spc="-1" dirty="0" err="1">
                <a:solidFill>
                  <a:srgbClr val="000000"/>
                </a:solidFill>
                <a:latin typeface="Calibri"/>
              </a:rPr>
              <a:t>Matura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 (kompetenzorientiert &amp;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VWA )</a:t>
            </a:r>
            <a:endParaRPr lang="de-AT" sz="1800" b="0" strike="noStrike" spc="-1" dirty="0">
              <a:latin typeface="Arial"/>
            </a:endParaRP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endParaRPr lang="de-AT" sz="1200" b="0" strike="noStrike" spc="-1" dirty="0">
              <a:latin typeface="Arial"/>
            </a:endParaRPr>
          </a:p>
          <a:p>
            <a:pPr marL="12690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G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W  als „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sozioökonomische Bildung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“</a:t>
            </a:r>
            <a:endParaRPr lang="de-AT" sz="1800" b="0" strike="noStrike" spc="-1" dirty="0">
              <a:latin typeface="Arial"/>
            </a:endParaRP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endParaRPr lang="de-AT" sz="1200" b="0" strike="noStrike" spc="-1" dirty="0">
              <a:latin typeface="Arial"/>
            </a:endParaRPr>
          </a:p>
          <a:p>
            <a:pPr marL="358775" indent="-358775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schulautonome  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&amp; 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fächerübergreifende </a:t>
            </a:r>
            <a:r>
              <a:rPr lang="de-AT" sz="1800" b="1" strike="noStrike" spc="-1" dirty="0" smtClean="0">
                <a:solidFill>
                  <a:srgbClr val="000000"/>
                </a:solidFill>
                <a:latin typeface="Calibri"/>
              </a:rPr>
              <a:t>        Lernfelder – </a:t>
            </a:r>
            <a:r>
              <a:rPr lang="de-AT" sz="1800" strike="noStrike" spc="-1" dirty="0" smtClean="0">
                <a:solidFill>
                  <a:srgbClr val="000000"/>
                </a:solidFill>
                <a:latin typeface="Calibri"/>
              </a:rPr>
              <a:t>insbes. S I …  CLIL …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endParaRPr lang="de-AT" sz="1200" strike="noStrike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e-AT" sz="1800" b="1" strike="noStrike" spc="-1" dirty="0" err="1" smtClean="0">
                <a:solidFill>
                  <a:srgbClr val="000000"/>
                </a:solidFill>
                <a:latin typeface="Calibri"/>
              </a:rPr>
              <a:t>SchulBUCH</a:t>
            </a:r>
            <a:r>
              <a:rPr lang="de-AT" sz="1800" b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(Atlas ?) als 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Basismedium</a:t>
            </a:r>
            <a:r>
              <a:rPr lang="de-AT" spc="-1" dirty="0" smtClean="0">
                <a:solidFill>
                  <a:srgbClr val="000000"/>
                </a:solidFill>
                <a:latin typeface="Calibri"/>
              </a:rPr>
              <a:t>  in den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Potentialen, der methodischen Nutzung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 &amp;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individuellen Ergänzung durch die </a:t>
            </a:r>
            <a:r>
              <a:rPr lang="de-AT" sz="1800" b="0" strike="noStrike" spc="-1" dirty="0" err="1">
                <a:solidFill>
                  <a:srgbClr val="000000"/>
                </a:solidFill>
                <a:latin typeface="Calibri"/>
              </a:rPr>
              <a:t>LuL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de-AT" sz="1800" b="0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e-AT" sz="1800" b="1" strike="noStrike" spc="-1" dirty="0" smtClean="0">
                <a:solidFill>
                  <a:srgbClr val="000000"/>
                </a:solidFill>
                <a:latin typeface="Calibri"/>
              </a:rPr>
              <a:t> +  </a:t>
            </a:r>
            <a:r>
              <a:rPr lang="de-AT" sz="1800" b="1" strike="noStrike" spc="-1" dirty="0" err="1" smtClean="0">
                <a:solidFill>
                  <a:srgbClr val="000000"/>
                </a:solidFill>
                <a:latin typeface="Calibri"/>
              </a:rPr>
              <a:t>inclusive</a:t>
            </a:r>
            <a:r>
              <a:rPr lang="de-AT" sz="1800" b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b="1" strike="noStrike" spc="-1" dirty="0">
                <a:solidFill>
                  <a:srgbClr val="000000"/>
                </a:solidFill>
                <a:latin typeface="Calibri"/>
              </a:rPr>
              <a:t>„neuer </a:t>
            </a:r>
            <a:r>
              <a:rPr lang="de-AT" sz="1800" b="1" strike="noStrike" spc="-1" dirty="0" smtClean="0">
                <a:solidFill>
                  <a:srgbClr val="000000"/>
                </a:solidFill>
                <a:latin typeface="Calibri"/>
              </a:rPr>
              <a:t>Medien</a:t>
            </a:r>
            <a:r>
              <a:rPr lang="de-AT" sz="1800" strike="noStrike" spc="-1" dirty="0" smtClean="0">
                <a:solidFill>
                  <a:srgbClr val="000000"/>
                </a:solidFill>
                <a:latin typeface="Calibri"/>
              </a:rPr>
              <a:t>(-</a:t>
            </a:r>
            <a:r>
              <a:rPr lang="de-AT" sz="1800" strike="noStrike" spc="-1" dirty="0" err="1" smtClean="0">
                <a:solidFill>
                  <a:srgbClr val="000000"/>
                </a:solidFill>
                <a:latin typeface="Calibri"/>
              </a:rPr>
              <a:t>nutzung</a:t>
            </a:r>
            <a:r>
              <a:rPr lang="de-AT" sz="1800" strike="noStrike" spc="-1" dirty="0" smtClean="0">
                <a:solidFill>
                  <a:srgbClr val="000000"/>
                </a:solidFill>
                <a:latin typeface="Calibri"/>
              </a:rPr>
              <a:t>)“</a:t>
            </a:r>
            <a:endParaRPr lang="de-AT" sz="1800" b="1" strike="noStrike" spc="-1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de-AT" sz="1200" b="1" spc="-1" dirty="0" smtClean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de-AT" sz="1800" b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800" strike="noStrike" spc="-1" dirty="0" err="1" smtClean="0">
                <a:solidFill>
                  <a:srgbClr val="000000"/>
                </a:solidFill>
                <a:latin typeface="Calibri"/>
              </a:rPr>
              <a:t>did</a:t>
            </a:r>
            <a:r>
              <a:rPr lang="de-AT" sz="1800" strike="noStrike" spc="-1" dirty="0" smtClean="0">
                <a:solidFill>
                  <a:srgbClr val="000000"/>
                </a:solidFill>
                <a:latin typeface="Calibri"/>
              </a:rPr>
              <a:t>./</a:t>
            </a:r>
            <a:r>
              <a:rPr lang="de-AT" spc="-1" dirty="0" err="1" smtClean="0">
                <a:solidFill>
                  <a:srgbClr val="000000"/>
                </a:solidFill>
                <a:latin typeface="Calibri"/>
              </a:rPr>
              <a:t>m</a:t>
            </a:r>
            <a:r>
              <a:rPr lang="de-AT" sz="1800" strike="noStrike" spc="-1" dirty="0" err="1" smtClean="0">
                <a:solidFill>
                  <a:srgbClr val="000000"/>
                </a:solidFill>
                <a:latin typeface="Calibri"/>
              </a:rPr>
              <a:t>ethod</a:t>
            </a:r>
            <a:r>
              <a:rPr lang="de-AT" sz="1800" strike="noStrike" spc="-1" dirty="0" smtClean="0">
                <a:solidFill>
                  <a:srgbClr val="000000"/>
                </a:solidFill>
                <a:latin typeface="Calibri"/>
              </a:rPr>
              <a:t> . Varianten der</a:t>
            </a:r>
            <a:r>
              <a:rPr lang="de-AT" sz="1800" b="1" strike="noStrike" spc="-1" dirty="0" smtClean="0">
                <a:solidFill>
                  <a:srgbClr val="000000"/>
                </a:solidFill>
                <a:latin typeface="Calibri"/>
              </a:rPr>
              <a:t> Heterogenität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4728" y="6453336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Christian Sitte :  </a:t>
            </a:r>
            <a:r>
              <a:rPr lang="de-DE" sz="9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http://fachportal.ph-noe.ac.at/gwk</a:t>
            </a:r>
            <a:endParaRPr lang="de-DE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3"/>
          <p:cNvPicPr/>
          <p:nvPr/>
        </p:nvPicPr>
        <p:blipFill>
          <a:blip r:embed="rId3" cstate="print"/>
          <a:stretch/>
        </p:blipFill>
        <p:spPr>
          <a:xfrm>
            <a:off x="604800" y="623880"/>
            <a:ext cx="8408160" cy="4624200"/>
          </a:xfrm>
          <a:prstGeom prst="rect">
            <a:avLst/>
          </a:prstGeom>
          <a:ln w="9360"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619200" y="5419800"/>
            <a:ext cx="9086400" cy="7987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GW      </a:t>
            </a: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           </a:t>
            </a:r>
            <a:r>
              <a:rPr lang="de-AT" sz="1400" b="0" strike="noStrike" spc="-1" dirty="0">
                <a:solidFill>
                  <a:srgbClr val="000000"/>
                </a:solidFill>
                <a:latin typeface="Calibri"/>
              </a:rPr>
              <a:t>25,2       24,4       23,1       23,9      23,5       21,5      21,2      20,2       18,3       17,5     16,8       14,8  =</a:t>
            </a:r>
            <a:r>
              <a:rPr lang="de-AT" sz="1200" b="0" i="1" strike="noStrike" spc="-1" dirty="0" err="1">
                <a:solidFill>
                  <a:srgbClr val="000000"/>
                </a:solidFill>
                <a:latin typeface="Calibri"/>
              </a:rPr>
              <a:t>LuL</a:t>
            </a:r>
            <a:r>
              <a:rPr lang="de-AT" sz="1200" b="0" i="1" strike="noStrike" spc="-1" dirty="0">
                <a:solidFill>
                  <a:srgbClr val="000000"/>
                </a:solidFill>
                <a:latin typeface="Calibri"/>
              </a:rPr>
              <a:t> nur GW *</a:t>
            </a:r>
            <a:r>
              <a:rPr lang="de-AT" sz="1400" b="0" strike="noStrike" spc="-1" dirty="0">
                <a:solidFill>
                  <a:srgbClr val="000000"/>
                </a:solidFill>
                <a:latin typeface="Calibri"/>
              </a:rPr>
              <a:t>  </a:t>
            </a:r>
            <a:endParaRPr lang="de-AT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400" b="0" i="1" strike="noStrike" spc="-1" dirty="0">
                <a:solidFill>
                  <a:srgbClr val="000000"/>
                </a:solidFill>
                <a:latin typeface="Calibri"/>
              </a:rPr>
              <a:t>Summe aller </a:t>
            </a:r>
            <a:r>
              <a:rPr lang="de-AT" sz="1400" b="0" i="1" strike="noStrike" spc="-1" dirty="0" smtClean="0">
                <a:solidFill>
                  <a:srgbClr val="000000"/>
                </a:solidFill>
                <a:latin typeface="Calibri"/>
              </a:rPr>
              <a:t>F</a:t>
            </a:r>
            <a:r>
              <a:rPr lang="de-AT" sz="1400" i="1" spc="-1" dirty="0" smtClean="0">
                <a:solidFill>
                  <a:srgbClr val="000000"/>
                </a:solidFill>
                <a:latin typeface="Calibri"/>
              </a:rPr>
              <a:t>:</a:t>
            </a:r>
            <a:r>
              <a:rPr lang="de-AT" sz="1400" b="0" i="1" strike="noStrike" spc="-1" dirty="0" smtClean="0">
                <a:solidFill>
                  <a:srgbClr val="000000"/>
                </a:solidFill>
                <a:latin typeface="Calibri"/>
              </a:rPr>
              <a:t>  581       </a:t>
            </a:r>
            <a:r>
              <a:rPr lang="de-AT" sz="1400" b="0" i="1" strike="noStrike" spc="-1" dirty="0">
                <a:solidFill>
                  <a:srgbClr val="000000"/>
                </a:solidFill>
                <a:latin typeface="Calibri"/>
              </a:rPr>
              <a:t>569         562        552       544        523     </a:t>
            </a:r>
            <a:r>
              <a:rPr lang="de-AT" sz="1400" b="0" i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AT" sz="1400" b="0" i="1" strike="noStrike" spc="-1" dirty="0">
                <a:solidFill>
                  <a:srgbClr val="000000"/>
                </a:solidFill>
                <a:latin typeface="Calibri"/>
              </a:rPr>
              <a:t>517    </a:t>
            </a:r>
            <a:r>
              <a:rPr lang="de-AT" sz="1400" b="0" i="1" strike="noStrike" spc="-1" dirty="0" smtClean="0">
                <a:solidFill>
                  <a:srgbClr val="000000"/>
                </a:solidFill>
                <a:latin typeface="Calibri"/>
              </a:rPr>
              <a:t>   </a:t>
            </a:r>
            <a:r>
              <a:rPr lang="de-AT" sz="1400" b="0" i="1" strike="noStrike" spc="-1" dirty="0">
                <a:solidFill>
                  <a:srgbClr val="000000"/>
                </a:solidFill>
                <a:latin typeface="Calibri"/>
              </a:rPr>
              <a:t>508        </a:t>
            </a:r>
            <a:r>
              <a:rPr lang="de-AT" sz="1400" b="0" i="1" strike="noStrike" spc="-1" dirty="0" smtClean="0">
                <a:solidFill>
                  <a:srgbClr val="000000"/>
                </a:solidFill>
                <a:latin typeface="Calibri"/>
              </a:rPr>
              <a:t>476        </a:t>
            </a:r>
            <a:r>
              <a:rPr lang="de-AT" sz="1400" b="0" i="1" strike="noStrike" spc="-1" dirty="0">
                <a:solidFill>
                  <a:srgbClr val="000000"/>
                </a:solidFill>
                <a:latin typeface="Calibri"/>
              </a:rPr>
              <a:t>463   </a:t>
            </a:r>
            <a:r>
              <a:rPr lang="de-AT" sz="1400" b="0" i="1" strike="noStrike" spc="-1" dirty="0" smtClean="0">
                <a:solidFill>
                  <a:srgbClr val="000000"/>
                </a:solidFill>
                <a:latin typeface="Calibri"/>
              </a:rPr>
              <a:t>    </a:t>
            </a:r>
            <a:r>
              <a:rPr lang="de-AT" sz="1400" b="0" i="1" strike="noStrike" spc="-1" dirty="0">
                <a:solidFill>
                  <a:srgbClr val="000000"/>
                </a:solidFill>
                <a:latin typeface="Calibri"/>
              </a:rPr>
              <a:t>437        395</a:t>
            </a:r>
            <a:endParaRPr lang="de-AT" sz="14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de-AT" sz="1400" b="0" i="1" strike="noStrike" spc="-1" dirty="0">
                <a:solidFill>
                  <a:srgbClr val="000000"/>
                </a:solidFill>
                <a:latin typeface="Calibri"/>
              </a:rPr>
              <a:t>            </a:t>
            </a:r>
            <a:r>
              <a:rPr lang="de-AT" sz="1300" b="0" i="1" strike="noStrike" spc="-1" dirty="0">
                <a:solidFill>
                  <a:srgbClr val="000000"/>
                </a:solidFill>
                <a:latin typeface="Calibri"/>
              </a:rPr>
              <a:t>&amp; zum Vergl.  Verbund N O  38-30   GW p.a.</a:t>
            </a:r>
            <a:endParaRPr lang="de-AT" sz="1300" b="0" strike="noStrike" spc="-1" dirty="0">
              <a:latin typeface="Arial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2432720" y="5301208"/>
            <a:ext cx="3744416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95840" y="3113280"/>
            <a:ext cx="2971440" cy="129672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>
                <a:solidFill>
                  <a:srgbClr val="FFFFFF"/>
                </a:solidFill>
                <a:latin typeface="Calibri"/>
              </a:rPr>
              <a:t>FACHWISSENSCHAFTs-</a:t>
            </a:r>
            <a:endParaRPr lang="de-A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1800" b="1" strike="noStrike" spc="-1">
                <a:solidFill>
                  <a:srgbClr val="FFFFFF"/>
                </a:solidFill>
                <a:latin typeface="Calibri"/>
              </a:rPr>
              <a:t>B Ü N D E L</a:t>
            </a:r>
            <a:endParaRPr lang="de-A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gefiltert  an  Zielen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 rot="16200000">
            <a:off x="4640400" y="1984680"/>
            <a:ext cx="569160" cy="1187280"/>
          </a:xfrm>
          <a:prstGeom prst="rightArrow">
            <a:avLst>
              <a:gd name="adj1" fmla="val 55769"/>
              <a:gd name="adj2" fmla="val 51233"/>
            </a:avLst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3"/>
          <p:cNvSpPr/>
          <p:nvPr/>
        </p:nvSpPr>
        <p:spPr>
          <a:xfrm>
            <a:off x="2961000" y="1340768"/>
            <a:ext cx="4008224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zu einem „handwerklich ordentlichen“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schulprakt</a:t>
            </a:r>
            <a:r>
              <a:rPr lang="de-AT" spc="-1" dirty="0" smtClean="0">
                <a:solidFill>
                  <a:srgbClr val="000000"/>
                </a:solidFill>
                <a:latin typeface="Calibri"/>
              </a:rPr>
              <a:t>isch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de-AT" spc="-1" dirty="0" smtClean="0">
                <a:solidFill>
                  <a:srgbClr val="000000"/>
                </a:solidFill>
                <a:latin typeface="Calibri"/>
              </a:rPr>
              <a:t>o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rientierten  Unterricht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…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109" name="CustomShape 4"/>
          <p:cNvSpPr/>
          <p:nvPr/>
        </p:nvSpPr>
        <p:spPr>
          <a:xfrm>
            <a:off x="6564240" y="3102480"/>
            <a:ext cx="3080160" cy="131652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chemeClr val="bg1"/>
                </a:solidFill>
                <a:latin typeface="Calibri"/>
              </a:rPr>
              <a:t>Bedürfnisse der</a:t>
            </a:r>
            <a:endParaRPr lang="de-AT" sz="18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FFFFFF"/>
                </a:solidFill>
                <a:latin typeface="Calibri"/>
              </a:rPr>
              <a:t>REFLEKTIERTEN</a:t>
            </a:r>
            <a:r>
              <a:rPr lang="de-AT" sz="1800" b="1" strike="noStrike" spc="-1" dirty="0">
                <a:solidFill>
                  <a:srgbClr val="FFFFFF"/>
                </a:solidFill>
                <a:latin typeface="Calibri"/>
              </a:rPr>
              <a:t>  PRAXIS</a:t>
            </a:r>
            <a:endParaRPr lang="de-AT" sz="1800" b="0" strike="noStrike" spc="-1" dirty="0">
              <a:latin typeface="Arial"/>
            </a:endParaRPr>
          </a:p>
          <a:p>
            <a:pPr marL="457200" lvl="1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S I</a:t>
            </a:r>
            <a:endParaRPr lang="de-AT" sz="1600" b="0" strike="noStrike" spc="-1" dirty="0">
              <a:latin typeface="Arial"/>
            </a:endParaRPr>
          </a:p>
          <a:p>
            <a:pPr marL="457200" lvl="1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S II	AHS</a:t>
            </a:r>
            <a:endParaRPr lang="de-AT" sz="1600" b="0" strike="noStrike" spc="-1" dirty="0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BHS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110" name="CustomShape 5"/>
          <p:cNvSpPr/>
          <p:nvPr/>
        </p:nvSpPr>
        <p:spPr>
          <a:xfrm>
            <a:off x="3287520" y="2928240"/>
            <a:ext cx="3210840" cy="1676160"/>
          </a:xfrm>
          <a:prstGeom prst="ellips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z="2400" b="1" strike="noStrike" spc="-1">
                <a:solidFill>
                  <a:srgbClr val="FFFFFF"/>
                </a:solidFill>
                <a:latin typeface="Calibri"/>
              </a:rPr>
              <a:t>FACHDIDAKTIK</a:t>
            </a:r>
            <a:endParaRPr lang="de-A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2400" b="1" strike="noStrike" spc="-1">
                <a:solidFill>
                  <a:srgbClr val="FFFFFF"/>
                </a:solidFill>
                <a:latin typeface="Calibri"/>
              </a:rPr>
              <a:t>als</a:t>
            </a:r>
            <a:endParaRPr lang="de-A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2400" b="1" strike="noStrike" spc="-1">
                <a:solidFill>
                  <a:srgbClr val="FFFFFF"/>
                </a:solidFill>
                <a:latin typeface="Calibri"/>
              </a:rPr>
              <a:t>Integrationsfeld</a:t>
            </a:r>
            <a:endParaRPr lang="de-AT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7543800" y="631440"/>
            <a:ext cx="2198520" cy="130608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195840" y="3113280"/>
            <a:ext cx="2971440" cy="129672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 dirty="0">
                <a:solidFill>
                  <a:schemeClr val="bg1"/>
                </a:solidFill>
                <a:latin typeface="Calibri"/>
              </a:rPr>
              <a:t>FACHWISSENSCHAFTs-</a:t>
            </a:r>
            <a:endParaRPr lang="de-AT" sz="1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1800" b="1" strike="noStrike" spc="-1" dirty="0">
                <a:solidFill>
                  <a:schemeClr val="bg1"/>
                </a:solidFill>
                <a:latin typeface="Calibri"/>
              </a:rPr>
              <a:t>B Ü N D E L</a:t>
            </a:r>
            <a:endParaRPr lang="de-AT" sz="1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gefiltert  an  Zielen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 rot="16200000">
            <a:off x="4541980" y="2039820"/>
            <a:ext cx="569160" cy="1187280"/>
          </a:xfrm>
          <a:prstGeom prst="rightArrow">
            <a:avLst>
              <a:gd name="adj1" fmla="val 55769"/>
              <a:gd name="adj2" fmla="val 51233"/>
            </a:avLst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2961000" y="1447920"/>
            <a:ext cx="3875040" cy="772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zu einem „handwerklich </a:t>
            </a:r>
            <a:r>
              <a:rPr lang="de-AT" spc="-1" dirty="0" smtClean="0">
                <a:solidFill>
                  <a:srgbClr val="000000"/>
                </a:solidFill>
                <a:latin typeface="Calibri"/>
              </a:rPr>
              <a:t>ordentlichen“</a:t>
            </a:r>
          </a:p>
          <a:p>
            <a:pPr algn="ctr">
              <a:lnSpc>
                <a:spcPct val="100000"/>
              </a:lnSpc>
            </a:pPr>
            <a:r>
              <a:rPr lang="de-AT" spc="-1" dirty="0" smtClean="0">
                <a:solidFill>
                  <a:srgbClr val="000000"/>
                </a:solidFill>
                <a:latin typeface="Calibri"/>
              </a:rPr>
              <a:t>schulpraktisch orientierten Unterricht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413640" y="4735440"/>
            <a:ext cx="2220480" cy="1153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Fachdidaktische Strömungen</a:t>
            </a:r>
            <a:endParaRPr lang="de-AT" sz="1800" b="0" strike="noStrike" spc="-1">
              <a:latin typeface="Arial"/>
            </a:endParaRPr>
          </a:p>
          <a:p>
            <a:pPr marL="533520" indent="-1742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beurteilen</a:t>
            </a:r>
            <a:endParaRPr lang="de-AT" sz="1800" b="0" strike="noStrike" spc="-1">
              <a:latin typeface="Arial"/>
            </a:endParaRPr>
          </a:p>
          <a:p>
            <a:pPr marL="533520" indent="-1742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aufnehmen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6564240" y="3102480"/>
            <a:ext cx="3080160" cy="131652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chemeClr val="bg1"/>
                </a:solidFill>
                <a:latin typeface="Calibri"/>
              </a:rPr>
              <a:t>Bedürfnisse der</a:t>
            </a:r>
            <a:endParaRPr lang="de-AT" sz="18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chemeClr val="bg1"/>
                </a:solidFill>
                <a:latin typeface="Calibri"/>
              </a:rPr>
              <a:t>REFLEKTIERTEN  </a:t>
            </a:r>
            <a:r>
              <a:rPr lang="de-AT" sz="1800" b="1" strike="noStrike" spc="-1" dirty="0">
                <a:solidFill>
                  <a:schemeClr val="bg1"/>
                </a:solidFill>
                <a:latin typeface="Calibri"/>
              </a:rPr>
              <a:t>PRAXIS</a:t>
            </a:r>
            <a:endParaRPr lang="de-AT" sz="1800" b="1" strike="noStrike" spc="-1" dirty="0">
              <a:solidFill>
                <a:schemeClr val="bg1"/>
              </a:solidFill>
              <a:latin typeface="Arial"/>
            </a:endParaRPr>
          </a:p>
          <a:p>
            <a:pPr marL="457200" lvl="1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S I</a:t>
            </a:r>
            <a:endParaRPr lang="de-AT" sz="1600" b="0" strike="noStrike" spc="-1" dirty="0">
              <a:latin typeface="Arial"/>
            </a:endParaRPr>
          </a:p>
          <a:p>
            <a:pPr marL="457200" lvl="1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S II	AHS</a:t>
            </a:r>
            <a:endParaRPr lang="de-AT" sz="1600" b="0" strike="noStrike" spc="-1" dirty="0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BHS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117" name="CustomShape 7"/>
          <p:cNvSpPr/>
          <p:nvPr/>
        </p:nvSpPr>
        <p:spPr>
          <a:xfrm>
            <a:off x="3962520" y="5159880"/>
            <a:ext cx="21114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 allgemeine</a:t>
            </a:r>
            <a:endParaRPr lang="de-A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Pädagogik / Schulpädagogik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118" name="CustomShape 8"/>
          <p:cNvSpPr/>
          <p:nvPr/>
        </p:nvSpPr>
        <p:spPr>
          <a:xfrm>
            <a:off x="7075800" y="5301360"/>
            <a:ext cx="2525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staatlich ( = Lehrpläne)</a:t>
            </a: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vorgegebenes Paradigma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21" name="CustomShape 11"/>
          <p:cNvSpPr/>
          <p:nvPr/>
        </p:nvSpPr>
        <p:spPr>
          <a:xfrm>
            <a:off x="3152800" y="2928240"/>
            <a:ext cx="3384376" cy="1676160"/>
          </a:xfrm>
          <a:prstGeom prst="ellips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z="2400" b="1" strike="noStrike" spc="-1" dirty="0">
                <a:solidFill>
                  <a:srgbClr val="FFFFFF"/>
                </a:solidFill>
                <a:latin typeface="Calibri"/>
              </a:rPr>
              <a:t>FACHDIDAKTIK</a:t>
            </a:r>
            <a:endParaRPr lang="de-AT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2400" b="1" strike="noStrike" spc="-1" dirty="0">
                <a:solidFill>
                  <a:srgbClr val="FFFFFF"/>
                </a:solidFill>
                <a:latin typeface="Calibri"/>
              </a:rPr>
              <a:t>als</a:t>
            </a:r>
            <a:endParaRPr lang="de-AT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2400" b="1" strike="noStrike" spc="-1" dirty="0">
                <a:solidFill>
                  <a:srgbClr val="FFFFFF"/>
                </a:solidFill>
                <a:latin typeface="Calibri"/>
              </a:rPr>
              <a:t>Integrationsfeld</a:t>
            </a:r>
            <a:endParaRPr lang="de-AT" sz="2400" b="0" strike="noStrike" spc="-1" dirty="0">
              <a:latin typeface="Arial"/>
            </a:endParaRPr>
          </a:p>
        </p:txBody>
      </p:sp>
      <p:sp>
        <p:nvSpPr>
          <p:cNvPr id="122" name="CustomShape 12"/>
          <p:cNvSpPr/>
          <p:nvPr/>
        </p:nvSpPr>
        <p:spPr>
          <a:xfrm>
            <a:off x="6019920" y="4452120"/>
            <a:ext cx="1001160" cy="870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13"/>
          <p:cNvSpPr/>
          <p:nvPr/>
        </p:nvSpPr>
        <p:spPr>
          <a:xfrm>
            <a:off x="8490960" y="4463280"/>
            <a:ext cx="21240" cy="837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15"/>
          <p:cNvSpPr/>
          <p:nvPr/>
        </p:nvSpPr>
        <p:spPr>
          <a:xfrm flipV="1">
            <a:off x="2721600" y="4408560"/>
            <a:ext cx="881280" cy="33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16"/>
          <p:cNvSpPr/>
          <p:nvPr/>
        </p:nvSpPr>
        <p:spPr>
          <a:xfrm flipV="1">
            <a:off x="4942080" y="4691880"/>
            <a:ext cx="360" cy="41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18"/>
          <p:cNvSpPr/>
          <p:nvPr/>
        </p:nvSpPr>
        <p:spPr>
          <a:xfrm>
            <a:off x="7981920" y="6400800"/>
            <a:ext cx="131400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000" b="0" strike="noStrike" spc="-1">
                <a:solidFill>
                  <a:srgbClr val="000000"/>
                </a:solidFill>
                <a:latin typeface="Corbel"/>
              </a:rPr>
              <a:t>    Christian Sitte 2019</a:t>
            </a:r>
            <a:endParaRPr lang="de-AT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7543800" y="631440"/>
            <a:ext cx="2198520" cy="130608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2" name="CustomShape 2"/>
          <p:cNvSpPr/>
          <p:nvPr/>
        </p:nvSpPr>
        <p:spPr>
          <a:xfrm>
            <a:off x="195840" y="3113280"/>
            <a:ext cx="2971440" cy="129672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 dirty="0">
                <a:solidFill>
                  <a:schemeClr val="bg1"/>
                </a:solidFill>
                <a:latin typeface="Calibri"/>
              </a:rPr>
              <a:t>FACHWISSENSCHAFTs-</a:t>
            </a:r>
            <a:endParaRPr lang="de-AT" sz="1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1800" b="1" strike="noStrike" spc="-1" dirty="0">
                <a:solidFill>
                  <a:schemeClr val="bg1"/>
                </a:solidFill>
                <a:latin typeface="Calibri"/>
              </a:rPr>
              <a:t>B Ü N D E L</a:t>
            </a:r>
            <a:endParaRPr lang="de-AT" sz="1800" b="0" strike="noStrike" spc="-1" dirty="0">
              <a:solidFill>
                <a:schemeClr val="bg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gefiltert  an  Zielen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 rot="16200000">
            <a:off x="4640400" y="1984680"/>
            <a:ext cx="569160" cy="1187280"/>
          </a:xfrm>
          <a:prstGeom prst="rightArrow">
            <a:avLst>
              <a:gd name="adj1" fmla="val 55769"/>
              <a:gd name="adj2" fmla="val 51233"/>
            </a:avLst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4" name="CustomShape 4"/>
          <p:cNvSpPr/>
          <p:nvPr/>
        </p:nvSpPr>
        <p:spPr>
          <a:xfrm>
            <a:off x="2961000" y="1447920"/>
            <a:ext cx="3875040" cy="772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zu einem „handwerklich </a:t>
            </a:r>
            <a:r>
              <a:rPr lang="de-AT" spc="-1" dirty="0" smtClean="0">
                <a:solidFill>
                  <a:srgbClr val="000000"/>
                </a:solidFill>
                <a:latin typeface="Calibri"/>
              </a:rPr>
              <a:t>ordentlichen“</a:t>
            </a:r>
          </a:p>
          <a:p>
            <a:pPr algn="ctr">
              <a:lnSpc>
                <a:spcPct val="100000"/>
              </a:lnSpc>
            </a:pPr>
            <a:r>
              <a:rPr lang="de-AT" spc="-1" dirty="0" smtClean="0">
                <a:solidFill>
                  <a:srgbClr val="000000"/>
                </a:solidFill>
                <a:latin typeface="Calibri"/>
              </a:rPr>
              <a:t>schulpraktisch orientierten Unterricht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115" name="CustomShape 5"/>
          <p:cNvSpPr/>
          <p:nvPr/>
        </p:nvSpPr>
        <p:spPr>
          <a:xfrm>
            <a:off x="413640" y="4735440"/>
            <a:ext cx="2220480" cy="11534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Fachdidaktische Strömungen</a:t>
            </a:r>
            <a:endParaRPr lang="de-AT" sz="1800" b="0" strike="noStrike" spc="-1">
              <a:latin typeface="Arial"/>
            </a:endParaRPr>
          </a:p>
          <a:p>
            <a:pPr marL="533520" indent="-1742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beurteilen</a:t>
            </a:r>
            <a:endParaRPr lang="de-AT" sz="1800" b="0" strike="noStrike" spc="-1">
              <a:latin typeface="Arial"/>
            </a:endParaRPr>
          </a:p>
          <a:p>
            <a:pPr marL="533520" indent="-1742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aufnehmen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16" name="CustomShape 6"/>
          <p:cNvSpPr/>
          <p:nvPr/>
        </p:nvSpPr>
        <p:spPr>
          <a:xfrm>
            <a:off x="6564240" y="3102480"/>
            <a:ext cx="3080160" cy="1316520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chemeClr val="bg1"/>
                </a:solidFill>
                <a:latin typeface="Calibri"/>
              </a:rPr>
              <a:t>Bedürfnisse der</a:t>
            </a:r>
            <a:endParaRPr lang="de-AT" sz="1800" b="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chemeClr val="bg1"/>
                </a:solidFill>
                <a:latin typeface="Calibri"/>
              </a:rPr>
              <a:t>REFLEKTIERTEN  </a:t>
            </a:r>
            <a:r>
              <a:rPr lang="de-AT" sz="1800" b="1" strike="noStrike" spc="-1" dirty="0">
                <a:solidFill>
                  <a:schemeClr val="bg1"/>
                </a:solidFill>
                <a:latin typeface="Calibri"/>
              </a:rPr>
              <a:t>PRAXIS</a:t>
            </a:r>
            <a:endParaRPr lang="de-AT" sz="1800" b="1" strike="noStrike" spc="-1" dirty="0">
              <a:solidFill>
                <a:schemeClr val="bg1"/>
              </a:solidFill>
              <a:latin typeface="Arial"/>
            </a:endParaRPr>
          </a:p>
          <a:p>
            <a:pPr marL="457200" lvl="1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S I</a:t>
            </a:r>
            <a:endParaRPr lang="de-AT" sz="1600" b="0" strike="noStrike" spc="-1" dirty="0">
              <a:latin typeface="Arial"/>
            </a:endParaRPr>
          </a:p>
          <a:p>
            <a:pPr marL="457200" lvl="1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S II	AHS</a:t>
            </a:r>
            <a:endParaRPr lang="de-AT" sz="1600" b="0" strike="noStrike" spc="-1" dirty="0">
              <a:latin typeface="Arial"/>
            </a:endParaRPr>
          </a:p>
          <a:p>
            <a:pPr marL="914400">
              <a:lnSpc>
                <a:spcPct val="100000"/>
              </a:lnSpc>
            </a:pPr>
            <a:r>
              <a:rPr lang="de-AT" sz="1600" b="0" strike="noStrike" spc="-1" dirty="0">
                <a:solidFill>
                  <a:srgbClr val="000000"/>
                </a:solidFill>
                <a:latin typeface="Calibri"/>
              </a:rPr>
              <a:t>BHS</a:t>
            </a:r>
            <a:endParaRPr lang="de-AT" sz="1600" b="0" strike="noStrike" spc="-1" dirty="0">
              <a:latin typeface="Arial"/>
            </a:endParaRPr>
          </a:p>
        </p:txBody>
      </p:sp>
      <p:sp>
        <p:nvSpPr>
          <p:cNvPr id="117" name="CustomShape 7"/>
          <p:cNvSpPr/>
          <p:nvPr/>
        </p:nvSpPr>
        <p:spPr>
          <a:xfrm>
            <a:off x="3962520" y="5159880"/>
            <a:ext cx="211140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allgemeine</a:t>
            </a:r>
            <a:endParaRPr lang="de-A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Pädagogik / Schulpädagogik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18" name="CustomShape 8"/>
          <p:cNvSpPr/>
          <p:nvPr/>
        </p:nvSpPr>
        <p:spPr>
          <a:xfrm>
            <a:off x="7075800" y="5301360"/>
            <a:ext cx="25250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 staatlich ( = Lehrpläne)</a:t>
            </a:r>
            <a:endParaRPr lang="de-A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vorgegebenes Paradigma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19" name="CustomShape 9"/>
          <p:cNvSpPr/>
          <p:nvPr/>
        </p:nvSpPr>
        <p:spPr>
          <a:xfrm>
            <a:off x="2612520" y="762120"/>
            <a:ext cx="43646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+ intrinsische Beschäftigung  als Lehrkraft</a:t>
            </a:r>
            <a:endParaRPr lang="de-A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=  „Neugierde – Engagement entwickeln“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20" name="CustomShape 10"/>
          <p:cNvSpPr/>
          <p:nvPr/>
        </p:nvSpPr>
        <p:spPr>
          <a:xfrm>
            <a:off x="7587360" y="772920"/>
            <a:ext cx="20678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„neue“ </a:t>
            </a:r>
            <a:endParaRPr lang="de-AT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1800" b="0" strike="noStrike" spc="-1">
                <a:solidFill>
                  <a:srgbClr val="000000"/>
                </a:solidFill>
                <a:latin typeface="Calibri"/>
              </a:rPr>
              <a:t>gesellschaftliche Herausforderungen</a:t>
            </a:r>
            <a:endParaRPr lang="de-AT" sz="1800" b="0" strike="noStrike" spc="-1">
              <a:latin typeface="Arial"/>
            </a:endParaRPr>
          </a:p>
        </p:txBody>
      </p:sp>
      <p:sp>
        <p:nvSpPr>
          <p:cNvPr id="121" name="CustomShape 11"/>
          <p:cNvSpPr/>
          <p:nvPr/>
        </p:nvSpPr>
        <p:spPr>
          <a:xfrm>
            <a:off x="3152800" y="2928240"/>
            <a:ext cx="3384376" cy="1676160"/>
          </a:xfrm>
          <a:prstGeom prst="ellips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AT" sz="2400" b="1" strike="noStrike" spc="-1" dirty="0">
                <a:solidFill>
                  <a:srgbClr val="FFFFFF"/>
                </a:solidFill>
                <a:latin typeface="Calibri"/>
              </a:rPr>
              <a:t>FACHDIDAKTIK</a:t>
            </a:r>
            <a:endParaRPr lang="de-AT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2400" b="1" strike="noStrike" spc="-1" dirty="0">
                <a:solidFill>
                  <a:srgbClr val="FFFFFF"/>
                </a:solidFill>
                <a:latin typeface="Calibri"/>
              </a:rPr>
              <a:t>als</a:t>
            </a:r>
            <a:endParaRPr lang="de-AT" sz="2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AT" sz="2400" b="1" strike="noStrike" spc="-1" dirty="0">
                <a:solidFill>
                  <a:srgbClr val="FFFFFF"/>
                </a:solidFill>
                <a:latin typeface="Calibri"/>
              </a:rPr>
              <a:t>Integrationsfeld</a:t>
            </a:r>
            <a:endParaRPr lang="de-AT" sz="2400" b="0" strike="noStrike" spc="-1" dirty="0">
              <a:latin typeface="Arial"/>
            </a:endParaRPr>
          </a:p>
        </p:txBody>
      </p:sp>
      <p:sp>
        <p:nvSpPr>
          <p:cNvPr id="122" name="CustomShape 12"/>
          <p:cNvSpPr/>
          <p:nvPr/>
        </p:nvSpPr>
        <p:spPr>
          <a:xfrm>
            <a:off x="6019920" y="4452120"/>
            <a:ext cx="1001160" cy="870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724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13"/>
          <p:cNvSpPr/>
          <p:nvPr/>
        </p:nvSpPr>
        <p:spPr>
          <a:xfrm>
            <a:off x="8490960" y="4463280"/>
            <a:ext cx="21240" cy="837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14"/>
          <p:cNvSpPr/>
          <p:nvPr/>
        </p:nvSpPr>
        <p:spPr>
          <a:xfrm>
            <a:off x="8534520" y="2057400"/>
            <a:ext cx="10440" cy="1001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15"/>
          <p:cNvSpPr/>
          <p:nvPr/>
        </p:nvSpPr>
        <p:spPr>
          <a:xfrm flipV="1">
            <a:off x="2721600" y="4408560"/>
            <a:ext cx="881280" cy="33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CustomShape 16"/>
          <p:cNvSpPr/>
          <p:nvPr/>
        </p:nvSpPr>
        <p:spPr>
          <a:xfrm flipV="1">
            <a:off x="4942080" y="4691880"/>
            <a:ext cx="360" cy="413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7" name="CustomShape 17"/>
          <p:cNvSpPr/>
          <p:nvPr/>
        </p:nvSpPr>
        <p:spPr>
          <a:xfrm flipH="1">
            <a:off x="6759360" y="1240920"/>
            <a:ext cx="7290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custDash>
              <a:ds d="300000" sp="100000"/>
            </a:custDash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18"/>
          <p:cNvSpPr/>
          <p:nvPr/>
        </p:nvSpPr>
        <p:spPr>
          <a:xfrm>
            <a:off x="7981920" y="6400800"/>
            <a:ext cx="1314000" cy="24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1000" b="0" strike="noStrike" spc="-1">
                <a:solidFill>
                  <a:srgbClr val="000000"/>
                </a:solidFill>
                <a:latin typeface="Corbel"/>
              </a:rPr>
              <a:t>    Christian Sitte 2019</a:t>
            </a:r>
            <a:endParaRPr lang="de-AT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24608" y="1844824"/>
            <a:ext cx="698477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</p:txBody>
      </p:sp>
      <p:sp>
        <p:nvSpPr>
          <p:cNvPr id="129" name="CustomShape 1"/>
          <p:cNvSpPr/>
          <p:nvPr/>
        </p:nvSpPr>
        <p:spPr>
          <a:xfrm>
            <a:off x="1568624" y="1772816"/>
            <a:ext cx="7086240" cy="3599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de-AT" sz="2000" b="1" strike="noStrike" spc="-1" dirty="0">
                <a:solidFill>
                  <a:srgbClr val="000000"/>
                </a:solidFill>
                <a:latin typeface="Calibri"/>
              </a:rPr>
              <a:t>Eine Skizze </a:t>
            </a:r>
            <a:endParaRPr lang="de-A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2000" b="1" strike="noStrike" spc="-1" dirty="0">
                <a:solidFill>
                  <a:srgbClr val="000000"/>
                </a:solidFill>
                <a:latin typeface="Calibri"/>
              </a:rPr>
              <a:t>         für eine „fachdidaktisch illustrierte Bedürfnispyramide“</a:t>
            </a:r>
            <a:endParaRPr lang="de-A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20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20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AT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Anm.: </a:t>
            </a: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„stratigraphisch gegliedert“ von unten und den ersten existenziellen Basisbedürfnissen die noch extrinsisch auf die Studierenden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wirken –</a:t>
            </a:r>
          </a:p>
          <a:p>
            <a:pPr>
              <a:lnSpc>
                <a:spcPct val="100000"/>
              </a:lnSpc>
            </a:pPr>
            <a:endParaRPr lang="de-A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AT" spc="-1" dirty="0">
                <a:solidFill>
                  <a:srgbClr val="000000"/>
                </a:solidFill>
                <a:latin typeface="Calibri"/>
              </a:rPr>
              <a:t>h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in zu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letztlich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individuellen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die  auf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die späteren Lehrpersonen intrinsische Wirkung </a:t>
            </a:r>
            <a:r>
              <a:rPr lang="de-AT" sz="1800" b="0" strike="noStrike" spc="-1" dirty="0" smtClean="0">
                <a:solidFill>
                  <a:srgbClr val="000000"/>
                </a:solidFill>
                <a:latin typeface="Calibri"/>
              </a:rPr>
              <a:t>haben sollen </a:t>
            </a:r>
            <a:r>
              <a:rPr lang="de-AT" sz="1800" b="0" strike="noStrike" spc="-1" dirty="0">
                <a:solidFill>
                  <a:srgbClr val="000000"/>
                </a:solidFill>
                <a:latin typeface="Calibri"/>
              </a:rPr>
              <a:t>…</a:t>
            </a:r>
            <a:endParaRPr lang="de-AT" sz="1800" b="0" strike="noStrike" spc="-1" dirty="0">
              <a:latin typeface="Aria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025008" y="6165304"/>
            <a:ext cx="38884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 smtClean="0">
                <a:latin typeface="Calibri" pitchFamily="34" charset="0"/>
              </a:rPr>
              <a:t>                   CH. SITTE  2019      </a:t>
            </a:r>
            <a:r>
              <a:rPr lang="de-AT" sz="1100" dirty="0" smtClean="0">
                <a:latin typeface="Calibri" pitchFamily="34" charset="0"/>
                <a:hlinkClick r:id="rId3"/>
              </a:rPr>
              <a:t>http://fachportal.ph-noe.ac.at/gwk</a:t>
            </a:r>
            <a:endParaRPr lang="de-AT" sz="11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pp-template-nov2016</Template>
  <TotalTime>0</TotalTime>
  <Words>3314</Words>
  <Application>Microsoft Office PowerPoint</Application>
  <PresentationFormat>A4-Papier (210x297 mm)</PresentationFormat>
  <Paragraphs>604</Paragraphs>
  <Slides>31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33" baseType="lpstr">
      <vt:lpstr>Office Theme</vt:lpstr>
      <vt:lpstr>Office Theme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</vt:vector>
  </TitlesOfParts>
  <Company>Universitaet Wien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Sitte</dc:creator>
  <cp:lastModifiedBy>Kerstin Sitte</cp:lastModifiedBy>
  <cp:revision>241</cp:revision>
  <dcterms:created xsi:type="dcterms:W3CDTF">2019-04-16T07:29:36Z</dcterms:created>
  <dcterms:modified xsi:type="dcterms:W3CDTF">2019-05-20T15:17:52Z</dcterms:modified>
  <dc:language>de-AT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Universitaet Wien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A4-Papier (210x297 mm)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26</vt:i4>
  </property>
</Properties>
</file>