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71" r:id="rId4"/>
    <p:sldId id="257" r:id="rId5"/>
    <p:sldId id="261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7169-EA28-4632-85DB-F511C770C87A}" type="datetimeFigureOut">
              <a:rPr lang="de-AT" smtClean="0"/>
              <a:pPr/>
              <a:t>14.05.2023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433C-EA86-4E8A-B1A5-359A86B8EE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7169-EA28-4632-85DB-F511C770C87A}" type="datetimeFigureOut">
              <a:rPr lang="de-AT" smtClean="0"/>
              <a:pPr/>
              <a:t>14.05.2023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433C-EA86-4E8A-B1A5-359A86B8EE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7169-EA28-4632-85DB-F511C770C87A}" type="datetimeFigureOut">
              <a:rPr lang="de-AT" smtClean="0"/>
              <a:pPr/>
              <a:t>14.05.2023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433C-EA86-4E8A-B1A5-359A86B8EE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7169-EA28-4632-85DB-F511C770C87A}" type="datetimeFigureOut">
              <a:rPr lang="de-AT" smtClean="0"/>
              <a:pPr/>
              <a:t>14.05.2023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433C-EA86-4E8A-B1A5-359A86B8EE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7169-EA28-4632-85DB-F511C770C87A}" type="datetimeFigureOut">
              <a:rPr lang="de-AT" smtClean="0"/>
              <a:pPr/>
              <a:t>14.05.2023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433C-EA86-4E8A-B1A5-359A86B8EE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7169-EA28-4632-85DB-F511C770C87A}" type="datetimeFigureOut">
              <a:rPr lang="de-AT" smtClean="0"/>
              <a:pPr/>
              <a:t>14.05.2023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433C-EA86-4E8A-B1A5-359A86B8EE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7169-EA28-4632-85DB-F511C770C87A}" type="datetimeFigureOut">
              <a:rPr lang="de-AT" smtClean="0"/>
              <a:pPr/>
              <a:t>14.05.2023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433C-EA86-4E8A-B1A5-359A86B8EE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7169-EA28-4632-85DB-F511C770C87A}" type="datetimeFigureOut">
              <a:rPr lang="de-AT" smtClean="0"/>
              <a:pPr/>
              <a:t>14.05.2023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433C-EA86-4E8A-B1A5-359A86B8EE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7169-EA28-4632-85DB-F511C770C87A}" type="datetimeFigureOut">
              <a:rPr lang="de-AT" smtClean="0"/>
              <a:pPr/>
              <a:t>14.05.2023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433C-EA86-4E8A-B1A5-359A86B8EE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7169-EA28-4632-85DB-F511C770C87A}" type="datetimeFigureOut">
              <a:rPr lang="de-AT" smtClean="0"/>
              <a:pPr/>
              <a:t>14.05.2023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433C-EA86-4E8A-B1A5-359A86B8EE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7169-EA28-4632-85DB-F511C770C87A}" type="datetimeFigureOut">
              <a:rPr lang="de-AT" smtClean="0"/>
              <a:pPr/>
              <a:t>14.05.2023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433C-EA86-4E8A-B1A5-359A86B8EE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E7169-EA28-4632-85DB-F511C770C87A}" type="datetimeFigureOut">
              <a:rPr lang="de-AT" smtClean="0"/>
              <a:pPr/>
              <a:t>14.05.2023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F433C-EA86-4E8A-B1A5-359A86B8EE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achportal.ph-noe.ac.at/gw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wb.schule.at/pluginfile.php/66916/mod_resource/content/1/GW_Lehrplan_2023_Verordnung_layoutiert_V11.pdf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fachportal.ph-noe.ac.at/gw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wb.schule.at/pluginfile.php/64392/mod_resource/content/1/Seite233-247_Gegen%C3%BCberstellung%20%E2%80%93%20Der%20GW-Lehrplan%201985_86%20und%20der%20GW-Lehrplan%202000%20im%20Vergleich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fachportal.ph-noe.ac.at/gwk/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hyperlink" Target="https://fachportal.ph-noe.ac.at/gwk" TargetMode="Externa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gwb.schule.at/pluginfile.php/66916/mod_resource/content/1/GW_Lehrplan_2023_Verordnung_layoutiert_V1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96752"/>
            <a:ext cx="27363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3"/>
              </a:rPr>
              <a:t>   https://fachportal.ph-noe.ac.at/gwk/</a:t>
            </a:r>
            <a:r>
              <a:rPr lang="de-AT" sz="1400" i="1" dirty="0" smtClean="0"/>
              <a:t>            HLG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34250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 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611560" y="2060848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/>
              <a:t>Z i e l   </a:t>
            </a:r>
            <a:r>
              <a:rPr lang="de-AT" b="1" dirty="0" smtClean="0"/>
              <a:t>dieser Einheit </a:t>
            </a:r>
            <a:r>
              <a:rPr lang="de-AT" b="1" dirty="0" smtClean="0"/>
              <a:t>ist</a:t>
            </a:r>
          </a:p>
          <a:p>
            <a:endParaRPr lang="de-AT" sz="1000" b="1" dirty="0" smtClean="0"/>
          </a:p>
          <a:p>
            <a:r>
              <a:rPr lang="de-AT" dirty="0" smtClean="0"/>
              <a:t>in einem </a:t>
            </a:r>
            <a:r>
              <a:rPr lang="de-AT" b="1" dirty="0" smtClean="0"/>
              <a:t>VERGLEICH</a:t>
            </a:r>
            <a:r>
              <a:rPr lang="de-AT" dirty="0" smtClean="0"/>
              <a:t>  der noch geltenden, auslaufenden </a:t>
            </a:r>
            <a:r>
              <a:rPr lang="de-AT" b="1" dirty="0" smtClean="0"/>
              <a:t>LP 2000 GW</a:t>
            </a:r>
            <a:r>
              <a:rPr lang="de-AT" dirty="0" smtClean="0"/>
              <a:t>-Inhalte/Ziele</a:t>
            </a:r>
          </a:p>
          <a:p>
            <a:r>
              <a:rPr lang="de-AT" dirty="0" smtClean="0"/>
              <a:t>     und</a:t>
            </a:r>
          </a:p>
          <a:p>
            <a:r>
              <a:rPr lang="de-AT" dirty="0" smtClean="0"/>
              <a:t>der  neuen Strukturierung der Österreichklasse der S I im </a:t>
            </a:r>
            <a:r>
              <a:rPr lang="de-AT" b="1" dirty="0" smtClean="0"/>
              <a:t>Lehrplan 2023 </a:t>
            </a:r>
            <a:r>
              <a:rPr lang="de-AT" b="1" dirty="0" err="1" smtClean="0"/>
              <a:t>GwB</a:t>
            </a:r>
            <a:r>
              <a:rPr lang="de-AT" dirty="0" smtClean="0"/>
              <a:t> </a:t>
            </a:r>
          </a:p>
          <a:p>
            <a:r>
              <a:rPr lang="de-AT" dirty="0" smtClean="0"/>
              <a:t>     gerade auch</a:t>
            </a:r>
          </a:p>
          <a:p>
            <a:r>
              <a:rPr lang="de-AT" dirty="0" smtClean="0"/>
              <a:t>Aspekte einer </a:t>
            </a:r>
            <a:r>
              <a:rPr lang="de-AT" b="1" dirty="0" smtClean="0"/>
              <a:t>flexiblen Unterrichtsplanung</a:t>
            </a:r>
            <a:r>
              <a:rPr lang="de-AT" dirty="0" smtClean="0"/>
              <a:t> anzusprechen </a:t>
            </a:r>
          </a:p>
          <a:p>
            <a:r>
              <a:rPr lang="de-AT" dirty="0" smtClean="0"/>
              <a:t>      und </a:t>
            </a:r>
          </a:p>
          <a:p>
            <a:r>
              <a:rPr lang="de-AT" b="1" dirty="0" smtClean="0"/>
              <a:t>Möglichkeiten zu diskutieren</a:t>
            </a:r>
            <a:r>
              <a:rPr lang="de-AT" dirty="0" smtClean="0"/>
              <a:t>, wie sie damit für eine, ihrer jeweiligen Klassensituation angepassten Planung und Unterricht vorgehen könnten</a:t>
            </a:r>
          </a:p>
          <a:p>
            <a:endParaRPr lang="de-AT" dirty="0" smtClean="0"/>
          </a:p>
          <a:p>
            <a:r>
              <a:rPr lang="de-AT" dirty="0" smtClean="0"/>
              <a:t>Dabei werden - wie in jeder Einheit - auch diverse methodische Zugänge aus G und W für die dritte Klasse in den Materialien der LV-</a:t>
            </a:r>
            <a:r>
              <a:rPr lang="de-AT" dirty="0" err="1" smtClean="0"/>
              <a:t>Moodelseite</a:t>
            </a:r>
            <a:r>
              <a:rPr lang="de-AT" dirty="0" smtClean="0"/>
              <a:t> besprochen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0"/>
            <a:ext cx="712879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lkenförmige Legende 10"/>
          <p:cNvSpPr/>
          <p:nvPr/>
        </p:nvSpPr>
        <p:spPr>
          <a:xfrm>
            <a:off x="6084168" y="620688"/>
            <a:ext cx="2808312" cy="1008112"/>
          </a:xfrm>
          <a:prstGeom prst="cloudCallout">
            <a:avLst>
              <a:gd name="adj1" fmla="val -160442"/>
              <a:gd name="adj2" fmla="val -132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44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</a:t>
            </a:r>
            <a:r>
              <a:rPr lang="de-AT" sz="1400" i="1" dirty="0" smtClean="0">
                <a:latin typeface="Calibri" pitchFamily="34" charset="0"/>
              </a:rPr>
              <a:t>HLG „Quereinsteiger“           </a:t>
            </a:r>
            <a:r>
              <a:rPr lang="de-AT" sz="1400" i="1" dirty="0" err="1" smtClean="0">
                <a:latin typeface="Calibri" pitchFamily="34" charset="0"/>
              </a:rPr>
              <a:t>Ch</a:t>
            </a:r>
            <a:r>
              <a:rPr lang="de-AT" sz="1400" i="1" dirty="0" smtClean="0">
                <a:latin typeface="Calibri" pitchFamily="34" charset="0"/>
              </a:rPr>
              <a:t>. Sitte 2023</a:t>
            </a:r>
            <a:endParaRPr lang="de-AT" sz="1400" i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 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633" y="2492896"/>
            <a:ext cx="734377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3264" y="3645024"/>
            <a:ext cx="73152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97152"/>
            <a:ext cx="7277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3863" y="260648"/>
            <a:ext cx="829627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44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</a:t>
            </a:r>
            <a:r>
              <a:rPr lang="de-AT" sz="1400" i="1" dirty="0" smtClean="0">
                <a:latin typeface="Calibri" pitchFamily="34" charset="0"/>
              </a:rPr>
              <a:t>HLG „Quereinsteiger“           </a:t>
            </a:r>
            <a:r>
              <a:rPr lang="de-AT" sz="1400" i="1" dirty="0" err="1" smtClean="0">
                <a:latin typeface="Calibri" pitchFamily="34" charset="0"/>
              </a:rPr>
              <a:t>Ch</a:t>
            </a:r>
            <a:r>
              <a:rPr lang="de-AT" sz="1400" i="1" dirty="0" smtClean="0">
                <a:latin typeface="Calibri" pitchFamily="34" charset="0"/>
              </a:rPr>
              <a:t>. Sitte 2023</a:t>
            </a:r>
            <a:endParaRPr lang="de-AT" sz="1400" i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 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88" y="3645024"/>
            <a:ext cx="75914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268760"/>
            <a:ext cx="77768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606" y="404664"/>
            <a:ext cx="762280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350" y="2780928"/>
            <a:ext cx="785311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6524" y="2132856"/>
            <a:ext cx="73279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 rechteckige Legende 10"/>
          <p:cNvSpPr/>
          <p:nvPr/>
        </p:nvSpPr>
        <p:spPr>
          <a:xfrm>
            <a:off x="3347864" y="404664"/>
            <a:ext cx="5256584" cy="936104"/>
          </a:xfrm>
          <a:prstGeom prst="wedgeRoundRectCallout">
            <a:avLst>
              <a:gd name="adj1" fmla="val -82365"/>
              <a:gd name="adj2" fmla="val 1200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362164"/>
            <a:ext cx="644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</a:t>
            </a:r>
            <a:r>
              <a:rPr lang="de-AT" sz="1400" i="1" dirty="0" smtClean="0">
                <a:latin typeface="Calibri" pitchFamily="34" charset="0"/>
              </a:rPr>
              <a:t>HLG „Quereinsteiger“           </a:t>
            </a:r>
            <a:r>
              <a:rPr lang="de-AT" sz="1400" i="1" dirty="0" err="1" smtClean="0">
                <a:latin typeface="Calibri" pitchFamily="34" charset="0"/>
              </a:rPr>
              <a:t>Ch</a:t>
            </a:r>
            <a:r>
              <a:rPr lang="de-AT" sz="1400" i="1" dirty="0" smtClean="0">
                <a:latin typeface="Calibri" pitchFamily="34" charset="0"/>
              </a:rPr>
              <a:t>. Sitte 2023</a:t>
            </a:r>
          </a:p>
          <a:p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 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8" y="1988840"/>
            <a:ext cx="762952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467544" y="4725144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 Aus:   </a:t>
            </a:r>
            <a:r>
              <a:rPr lang="de-AT" sz="1200" dirty="0" smtClean="0">
                <a:hlinkClick r:id="rId5"/>
              </a:rPr>
              <a:t>https://gwb.schule.at/pluginfile.php/66916/mod_resource/content/1/</a:t>
            </a:r>
            <a:r>
              <a:rPr lang="de-AT" sz="1200" b="1" dirty="0" smtClean="0">
                <a:hlinkClick r:id="rId5"/>
              </a:rPr>
              <a:t>GW_Lehrplan_2023_Verordnung</a:t>
            </a:r>
            <a:r>
              <a:rPr lang="de-AT" sz="1200" dirty="0" smtClean="0">
                <a:hlinkClick r:id="rId5"/>
              </a:rPr>
              <a:t>_layoutiert_V11.pdf</a:t>
            </a:r>
            <a:r>
              <a:rPr lang="de-AT" sz="1200" dirty="0" smtClean="0"/>
              <a:t> </a:t>
            </a:r>
          </a:p>
          <a:p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3131840" y="404664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 smtClean="0"/>
              <a:t>Im LP-Text </a:t>
            </a:r>
            <a:r>
              <a:rPr lang="de-AT" dirty="0" err="1" smtClean="0"/>
              <a:t>GwB</a:t>
            </a:r>
            <a:r>
              <a:rPr lang="de-AT" dirty="0" smtClean="0"/>
              <a:t> 2023 wurden ihnen dazu als H I L F E</a:t>
            </a:r>
          </a:p>
          <a:p>
            <a:pPr algn="r"/>
            <a:r>
              <a:rPr lang="de-AT" dirty="0" smtClean="0"/>
              <a:t>einige u n v e r b i n d l i c h e    stoffliche „Anwendungsbereiche“  beigefügt   </a:t>
            </a:r>
          </a:p>
          <a:p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688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44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</a:t>
            </a:r>
            <a:r>
              <a:rPr lang="de-AT" sz="1400" i="1" dirty="0" smtClean="0">
                <a:latin typeface="Calibri" pitchFamily="34" charset="0"/>
              </a:rPr>
              <a:t>HLG „Quereinsteiger“           </a:t>
            </a:r>
            <a:r>
              <a:rPr lang="de-AT" sz="1400" i="1" dirty="0" err="1" smtClean="0">
                <a:latin typeface="Calibri" pitchFamily="34" charset="0"/>
              </a:rPr>
              <a:t>Ch</a:t>
            </a:r>
            <a:r>
              <a:rPr lang="de-AT" sz="1400" i="1" dirty="0" smtClean="0">
                <a:latin typeface="Calibri" pitchFamily="34" charset="0"/>
              </a:rPr>
              <a:t>. Sitte 2023</a:t>
            </a:r>
          </a:p>
          <a:p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 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611560" y="188640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Zur </a:t>
            </a:r>
            <a:r>
              <a:rPr lang="de-AT" sz="2400" b="1" dirty="0" smtClean="0"/>
              <a:t>D I S K U S </a:t>
            </a:r>
            <a:r>
              <a:rPr lang="de-AT" sz="2400" b="1" dirty="0" err="1" smtClean="0"/>
              <a:t>S</a:t>
            </a:r>
            <a:r>
              <a:rPr lang="de-AT" sz="2400" b="1" dirty="0" smtClean="0"/>
              <a:t> I O N</a:t>
            </a:r>
          </a:p>
          <a:p>
            <a:endParaRPr lang="de-AT" sz="1000" dirty="0" smtClean="0"/>
          </a:p>
          <a:p>
            <a:r>
              <a:rPr lang="de-AT" dirty="0" smtClean="0"/>
              <a:t>Gibt es, sehen sie weitere Alternativen   ? ? ?</a:t>
            </a:r>
          </a:p>
          <a:p>
            <a:r>
              <a:rPr lang="de-AT" sz="1600" dirty="0" smtClean="0"/>
              <a:t>                                     ( einmal abgesehen von der wohl interessant werdenden Themenreihung </a:t>
            </a:r>
          </a:p>
          <a:p>
            <a:r>
              <a:rPr lang="de-AT" sz="1600" dirty="0" smtClean="0"/>
              <a:t>                                                                                   in den dann herauskommenden Schulbüchern.......)      </a:t>
            </a:r>
            <a:endParaRPr lang="de-AT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683568" y="4221088"/>
            <a:ext cx="784887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E I N E   Möglichkeit </a:t>
            </a:r>
            <a:r>
              <a:rPr lang="de-AT" smtClean="0"/>
              <a:t>ist ferner auch, </a:t>
            </a:r>
            <a:r>
              <a:rPr lang="de-AT" dirty="0" smtClean="0"/>
              <a:t>dass sie dazu einmal noch kurz auf die</a:t>
            </a:r>
          </a:p>
          <a:p>
            <a:r>
              <a:rPr lang="de-AT" dirty="0" smtClean="0"/>
              <a:t>              </a:t>
            </a:r>
            <a:r>
              <a:rPr lang="de-AT" i="1" dirty="0" smtClean="0"/>
              <a:t>„</a:t>
            </a:r>
            <a:r>
              <a:rPr lang="de-AT" i="1" dirty="0" err="1" smtClean="0"/>
              <a:t>Bildungs</a:t>
            </a:r>
            <a:r>
              <a:rPr lang="de-AT" i="1" dirty="0" smtClean="0"/>
              <a:t> u Lehraufgabe“</a:t>
            </a:r>
            <a:r>
              <a:rPr lang="de-AT" dirty="0" smtClean="0"/>
              <a:t> zurückblicken....</a:t>
            </a:r>
          </a:p>
          <a:p>
            <a:r>
              <a:rPr lang="de-AT" dirty="0" smtClean="0"/>
              <a:t>         bzw auf die</a:t>
            </a:r>
          </a:p>
          <a:p>
            <a:r>
              <a:rPr lang="de-AT" dirty="0" smtClean="0"/>
              <a:t>              „</a:t>
            </a:r>
            <a:r>
              <a:rPr lang="de-AT" i="1" dirty="0" smtClean="0"/>
              <a:t>Zentralen fachlichen Konzepte“</a:t>
            </a:r>
          </a:p>
          <a:p>
            <a:endParaRPr lang="de-AT" sz="500" dirty="0" smtClean="0"/>
          </a:p>
          <a:p>
            <a:r>
              <a:rPr lang="de-AT" dirty="0" smtClean="0"/>
              <a:t> letztere geben ihnen zwar keine Reihenfolge an, können ihnen aber für eine </a:t>
            </a:r>
          </a:p>
          <a:p>
            <a:r>
              <a:rPr lang="de-AT" dirty="0" smtClean="0"/>
              <a:t> B e g r ü n d u n g   ihres  eigenen Konzepts/Jahresstoffverteilung   hilfreich sein !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1475656" y="1556792"/>
            <a:ext cx="7668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smtClean="0">
                <a:solidFill>
                  <a:srgbClr val="C00000"/>
                </a:solidFill>
              </a:rPr>
              <a:t>Was sie aber auch im LP 2023  sehen können,</a:t>
            </a:r>
          </a:p>
          <a:p>
            <a:r>
              <a:rPr lang="de-AT" i="1" dirty="0" smtClean="0">
                <a:solidFill>
                  <a:srgbClr val="C00000"/>
                </a:solidFill>
              </a:rPr>
              <a:t>ist, dass </a:t>
            </a:r>
            <a:r>
              <a:rPr lang="de-AT" b="1" i="1" dirty="0" smtClean="0">
                <a:solidFill>
                  <a:srgbClr val="C00000"/>
                </a:solidFill>
              </a:rPr>
              <a:t>bei geschickter Handhabe </a:t>
            </a:r>
            <a:r>
              <a:rPr lang="de-AT" i="1" dirty="0" smtClean="0">
                <a:solidFill>
                  <a:srgbClr val="C00000"/>
                </a:solidFill>
              </a:rPr>
              <a:t>auch – siehe oben – es möglich ist –</a:t>
            </a:r>
          </a:p>
          <a:p>
            <a:r>
              <a:rPr lang="de-AT" i="1" dirty="0" smtClean="0">
                <a:solidFill>
                  <a:srgbClr val="C00000"/>
                </a:solidFill>
              </a:rPr>
              <a:t>und</a:t>
            </a:r>
            <a:r>
              <a:rPr lang="de-AT" b="1" i="1" dirty="0" smtClean="0">
                <a:solidFill>
                  <a:srgbClr val="C00000"/>
                </a:solidFill>
              </a:rPr>
              <a:t> methodisch etwas anders  </a:t>
            </a:r>
            <a:r>
              <a:rPr lang="de-AT" i="1" dirty="0" smtClean="0">
                <a:solidFill>
                  <a:srgbClr val="C00000"/>
                </a:solidFill>
              </a:rPr>
              <a:t>(eingestreut und spiralartig erweiternd), </a:t>
            </a:r>
          </a:p>
          <a:p>
            <a:r>
              <a:rPr lang="de-AT" i="1" dirty="0" smtClean="0">
                <a:solidFill>
                  <a:srgbClr val="C00000"/>
                </a:solidFill>
              </a:rPr>
              <a:t>aber ebenso ein </a:t>
            </a:r>
            <a:r>
              <a:rPr lang="de-AT" i="1" dirty="0" err="1" smtClean="0">
                <a:solidFill>
                  <a:srgbClr val="C00000"/>
                </a:solidFill>
              </a:rPr>
              <a:t>gewissens</a:t>
            </a:r>
            <a:r>
              <a:rPr lang="de-AT" i="1" dirty="0" smtClean="0">
                <a:solidFill>
                  <a:srgbClr val="C00000"/>
                </a:solidFill>
              </a:rPr>
              <a:t> </a:t>
            </a:r>
            <a:r>
              <a:rPr lang="de-AT" b="1" i="1" dirty="0" smtClean="0">
                <a:solidFill>
                  <a:srgbClr val="C00000"/>
                </a:solidFill>
              </a:rPr>
              <a:t>räumliches Orientierungsgerüst  </a:t>
            </a:r>
            <a:r>
              <a:rPr lang="de-AT" i="1" dirty="0" smtClean="0">
                <a:solidFill>
                  <a:srgbClr val="C00000"/>
                </a:solidFill>
              </a:rPr>
              <a:t>mit zu vermitteln!</a:t>
            </a:r>
            <a:endParaRPr lang="de-AT" i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28925"/>
            <a:ext cx="871296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feil nach rechts 12"/>
          <p:cNvSpPr/>
          <p:nvPr/>
        </p:nvSpPr>
        <p:spPr>
          <a:xfrm>
            <a:off x="251520" y="1628800"/>
            <a:ext cx="1224136" cy="11521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feil nach rechts 7"/>
          <p:cNvSpPr/>
          <p:nvPr/>
        </p:nvSpPr>
        <p:spPr>
          <a:xfrm>
            <a:off x="539552" y="332656"/>
            <a:ext cx="2952328" cy="144016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44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</a:t>
            </a:r>
            <a:r>
              <a:rPr lang="de-AT" sz="1400" i="1" dirty="0" smtClean="0"/>
              <a:t>     </a:t>
            </a:r>
            <a:r>
              <a:rPr lang="de-AT" sz="1400" i="1" dirty="0" smtClean="0">
                <a:latin typeface="Calibri" pitchFamily="34" charset="0"/>
              </a:rPr>
              <a:t>HLG </a:t>
            </a:r>
            <a:r>
              <a:rPr lang="de-AT" sz="1400" i="1" dirty="0" smtClean="0">
                <a:latin typeface="Calibri" pitchFamily="34" charset="0"/>
              </a:rPr>
              <a:t>„Quereinsteiger“    </a:t>
            </a:r>
            <a:r>
              <a:rPr lang="de-AT" sz="1400" i="1" dirty="0" smtClean="0">
                <a:latin typeface="Calibri" pitchFamily="34" charset="0"/>
              </a:rPr>
              <a:t> </a:t>
            </a:r>
            <a:r>
              <a:rPr lang="de-AT" sz="1400" i="1" dirty="0" err="1" smtClean="0">
                <a:latin typeface="Calibri" pitchFamily="34" charset="0"/>
              </a:rPr>
              <a:t>Ch</a:t>
            </a:r>
            <a:r>
              <a:rPr lang="de-AT" sz="1400" i="1" dirty="0" smtClean="0">
                <a:latin typeface="Calibri" pitchFamily="34" charset="0"/>
              </a:rPr>
              <a:t>. Sitte 2023</a:t>
            </a:r>
            <a:endParaRPr lang="de-AT" sz="1400" i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 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539552" y="69269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smtClean="0"/>
              <a:t>Wir schalten um auf die</a:t>
            </a:r>
          </a:p>
          <a:p>
            <a:r>
              <a:rPr lang="de-AT" i="1" dirty="0" smtClean="0"/>
              <a:t>LV-</a:t>
            </a:r>
            <a:r>
              <a:rPr lang="de-AT" i="1" dirty="0" err="1" smtClean="0"/>
              <a:t>Moodelseite</a:t>
            </a:r>
            <a:r>
              <a:rPr lang="de-AT" i="1" dirty="0" smtClean="0"/>
              <a:t>                 </a:t>
            </a:r>
          </a:p>
          <a:p>
            <a:endParaRPr lang="de-AT" dirty="0" smtClean="0"/>
          </a:p>
          <a:p>
            <a:endParaRPr lang="de-AT" b="1" dirty="0" smtClean="0"/>
          </a:p>
          <a:p>
            <a:endParaRPr lang="de-AT" b="1" dirty="0" smtClean="0"/>
          </a:p>
          <a:p>
            <a:r>
              <a:rPr lang="de-AT" b="1" dirty="0" smtClean="0"/>
              <a:t>um uns einige  M E T H O D E N -  BEISPIELE /-ZUGÄNGE</a:t>
            </a:r>
            <a:r>
              <a:rPr lang="de-AT" dirty="0" smtClean="0"/>
              <a:t>  </a:t>
            </a:r>
          </a:p>
          <a:p>
            <a:endParaRPr lang="de-AT" dirty="0" smtClean="0"/>
          </a:p>
          <a:p>
            <a:r>
              <a:rPr lang="de-AT" dirty="0" smtClean="0"/>
              <a:t>dazu anzusehen, sie zu analysieren, diskutieren ... ev. variieren.... </a:t>
            </a:r>
          </a:p>
          <a:p>
            <a:endParaRPr lang="de-AT" dirty="0" smtClean="0"/>
          </a:p>
          <a:p>
            <a:r>
              <a:rPr lang="de-AT" dirty="0" smtClean="0"/>
              <a:t>&gt;&gt;&gt;   Was geben mir diese Zusammenstellungen für Möglichkeiten?</a:t>
            </a:r>
          </a:p>
          <a:p>
            <a:endParaRPr lang="de-AT" dirty="0" smtClean="0"/>
          </a:p>
          <a:p>
            <a:r>
              <a:rPr lang="de-AT" dirty="0" smtClean="0"/>
              <a:t>&gt;&gt;&gt;&gt;&gt;Welche  Variationen könnten hier noch angebracht werden ?</a:t>
            </a:r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</a:t>
            </a:r>
            <a:r>
              <a:rPr lang="de-AT" sz="1400" i="1" dirty="0" smtClean="0"/>
              <a:t>      </a:t>
            </a:r>
            <a:r>
              <a:rPr lang="de-AT" sz="1400" i="1" dirty="0" smtClean="0">
                <a:latin typeface="Calibri" pitchFamily="34" charset="0"/>
              </a:rPr>
              <a:t>HLG </a:t>
            </a:r>
            <a:r>
              <a:rPr lang="de-AT" sz="1400" i="1" dirty="0" smtClean="0">
                <a:latin typeface="Calibri" pitchFamily="34" charset="0"/>
              </a:rPr>
              <a:t>„Quereinsteiger“     </a:t>
            </a:r>
            <a:r>
              <a:rPr lang="de-AT" sz="1400" i="1" dirty="0" err="1" smtClean="0">
                <a:latin typeface="Calibri" pitchFamily="34" charset="0"/>
              </a:rPr>
              <a:t>Ch</a:t>
            </a:r>
            <a:r>
              <a:rPr lang="de-AT" sz="1400" i="1" dirty="0" smtClean="0">
                <a:latin typeface="Calibri" pitchFamily="34" charset="0"/>
              </a:rPr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 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539552" y="260648"/>
            <a:ext cx="860444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P.S.</a:t>
            </a:r>
          </a:p>
          <a:p>
            <a:r>
              <a:rPr lang="de-AT" dirty="0" smtClean="0"/>
              <a:t>noch TIPPs.:</a:t>
            </a:r>
          </a:p>
          <a:p>
            <a:pPr marL="342900" indent="-342900">
              <a:buAutoNum type="arabicPeriod"/>
            </a:pPr>
            <a:r>
              <a:rPr lang="de-AT" dirty="0" smtClean="0"/>
              <a:t>Hängen sie in der Klasse (Tür?) eine </a:t>
            </a:r>
            <a:r>
              <a:rPr lang="de-AT" b="1" dirty="0" smtClean="0"/>
              <a:t>Straßenkarte</a:t>
            </a:r>
            <a:r>
              <a:rPr lang="de-AT" dirty="0" smtClean="0"/>
              <a:t> Österreich hin.... An der die </a:t>
            </a:r>
            <a:r>
              <a:rPr lang="de-AT" dirty="0" err="1" smtClean="0"/>
              <a:t>SuS</a:t>
            </a:r>
            <a:r>
              <a:rPr lang="de-AT" dirty="0" smtClean="0"/>
              <a:t> immer vorbei gehen... (wie in der 1. Kl. </a:t>
            </a:r>
            <a:r>
              <a:rPr lang="de-AT" dirty="0" err="1" smtClean="0"/>
              <a:t>f.d</a:t>
            </a:r>
            <a:r>
              <a:rPr lang="de-AT" dirty="0" smtClean="0"/>
              <a:t>. Verortung d. Themenbeispiele)  </a:t>
            </a:r>
          </a:p>
          <a:p>
            <a:pPr marL="342900" indent="-342900"/>
            <a:r>
              <a:rPr lang="de-AT" dirty="0" smtClean="0"/>
              <a:t>                                                gibt es etwa gratis bei der Fremdenverkehrswerbung</a:t>
            </a:r>
          </a:p>
          <a:p>
            <a:pPr marL="342900" indent="-342900"/>
            <a:endParaRPr lang="de-AT" sz="500" dirty="0" smtClean="0"/>
          </a:p>
          <a:p>
            <a:pPr marL="342900" indent="-342900"/>
            <a:r>
              <a:rPr lang="de-AT" dirty="0" smtClean="0"/>
              <a:t>2. Wo immer sie bei  den Themen(</a:t>
            </a:r>
            <a:r>
              <a:rPr lang="de-AT" dirty="0" err="1" smtClean="0"/>
              <a:t>beispielen</a:t>
            </a:r>
            <a:r>
              <a:rPr lang="de-AT" dirty="0" smtClean="0"/>
              <a:t>) können verorten sie (Verteilung, „Patterns...)</a:t>
            </a:r>
          </a:p>
          <a:p>
            <a:pPr marL="342900" indent="-342900"/>
            <a:r>
              <a:rPr lang="de-AT" dirty="0" smtClean="0"/>
              <a:t>            etwa auf folgendem, leicht ins </a:t>
            </a:r>
            <a:r>
              <a:rPr lang="de-AT" dirty="0" smtClean="0"/>
              <a:t>H</a:t>
            </a:r>
            <a:r>
              <a:rPr lang="de-AT" dirty="0" smtClean="0"/>
              <a:t>eft jeweils </a:t>
            </a:r>
            <a:r>
              <a:rPr lang="de-AT" b="1" dirty="0" smtClean="0"/>
              <a:t>skizzenhaft möglichem „Croquis“: </a:t>
            </a:r>
          </a:p>
          <a:p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348880"/>
            <a:ext cx="634290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</a:t>
            </a:r>
            <a:r>
              <a:rPr lang="de-AT" sz="1400" i="1" dirty="0" smtClean="0"/>
              <a:t>      </a:t>
            </a:r>
            <a:r>
              <a:rPr lang="de-AT" sz="1400" i="1" dirty="0" smtClean="0">
                <a:latin typeface="Calibri" pitchFamily="34" charset="0"/>
              </a:rPr>
              <a:t>HLG </a:t>
            </a:r>
            <a:r>
              <a:rPr lang="de-AT" sz="1400" i="1" dirty="0" smtClean="0">
                <a:latin typeface="Calibri" pitchFamily="34" charset="0"/>
              </a:rPr>
              <a:t>„Quereinsteiger“     </a:t>
            </a:r>
            <a:r>
              <a:rPr lang="de-AT" sz="1400" i="1" dirty="0" err="1" smtClean="0">
                <a:latin typeface="Calibri" pitchFamily="34" charset="0"/>
              </a:rPr>
              <a:t>Ch</a:t>
            </a:r>
            <a:r>
              <a:rPr lang="de-AT" sz="1400" i="1" dirty="0" smtClean="0">
                <a:latin typeface="Calibri" pitchFamily="34" charset="0"/>
              </a:rPr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 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901" y="2132856"/>
            <a:ext cx="36411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5718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Wolkenförmige Legende 16"/>
          <p:cNvSpPr/>
          <p:nvPr/>
        </p:nvSpPr>
        <p:spPr>
          <a:xfrm>
            <a:off x="3851920" y="1124744"/>
            <a:ext cx="3312368" cy="936104"/>
          </a:xfrm>
          <a:prstGeom prst="cloudCallout">
            <a:avLst>
              <a:gd name="adj1" fmla="val -72561"/>
              <a:gd name="adj2" fmla="val 324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Ovale Legende 12"/>
          <p:cNvSpPr/>
          <p:nvPr/>
        </p:nvSpPr>
        <p:spPr>
          <a:xfrm>
            <a:off x="7092280" y="116632"/>
            <a:ext cx="2051720" cy="1224136"/>
          </a:xfrm>
          <a:prstGeom prst="wedgeEllipseCallout">
            <a:avLst>
              <a:gd name="adj1" fmla="val -45622"/>
              <a:gd name="adj2" fmla="val 7243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339752" y="6237312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4"/>
              </a:rPr>
              <a:t>   https://fachportal.ph-noe.ac.at/gwk/</a:t>
            </a:r>
            <a:r>
              <a:rPr lang="de-AT" sz="1400" i="1" dirty="0" smtClean="0"/>
              <a:t>            </a:t>
            </a:r>
            <a:r>
              <a:rPr lang="de-AT" sz="1400" i="1" dirty="0" smtClean="0">
                <a:latin typeface="Calibri" pitchFamily="34" charset="0"/>
              </a:rPr>
              <a:t>HLG „Quereinsteiger“   </a:t>
            </a:r>
            <a:r>
              <a:rPr lang="de-AT" sz="1400" i="1" dirty="0" err="1" smtClean="0">
                <a:latin typeface="Calibri" pitchFamily="34" charset="0"/>
              </a:rPr>
              <a:t>Ch</a:t>
            </a:r>
            <a:r>
              <a:rPr lang="de-AT" sz="1400" i="1" dirty="0" smtClean="0">
                <a:latin typeface="Calibri" pitchFamily="34" charset="0"/>
              </a:rPr>
              <a:t>. Sitte 2023</a:t>
            </a:r>
            <a:endParaRPr lang="de-AT" sz="1400" i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 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7308304" y="26064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Noch 2  Jahre</a:t>
            </a:r>
          </a:p>
          <a:p>
            <a:pPr algn="ctr"/>
            <a:r>
              <a:rPr lang="de-AT" dirty="0" smtClean="0"/>
              <a:t> unterrichten </a:t>
            </a:r>
          </a:p>
          <a:p>
            <a:r>
              <a:rPr lang="de-AT" dirty="0" smtClean="0"/>
              <a:t>sie den LP 2000</a:t>
            </a:r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179512" y="260648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smtClean="0"/>
              <a:t>&gt;&gt;&gt;&gt;    D e n k a n s t o ß  zu einer vergleichenden Analyse:</a:t>
            </a:r>
          </a:p>
          <a:p>
            <a:r>
              <a:rPr lang="de-AT" sz="1700" i="1" dirty="0" smtClean="0"/>
              <a:t>Markieren sie mit Farbe Inhalte aus 2000 die in ihrem, hier in der</a:t>
            </a:r>
          </a:p>
          <a:p>
            <a:r>
              <a:rPr lang="de-AT" sz="1700" i="1" dirty="0" smtClean="0"/>
              <a:t>LV ihnen daneben vorliegendem </a:t>
            </a:r>
            <a:r>
              <a:rPr lang="de-AT" sz="1700" b="1" i="1" dirty="0" smtClean="0"/>
              <a:t>LP GwB-2023  </a:t>
            </a:r>
            <a:r>
              <a:rPr lang="de-AT" sz="1700" b="1" i="1" dirty="0" smtClean="0">
                <a:solidFill>
                  <a:srgbClr val="7030A0"/>
                </a:solidFill>
              </a:rPr>
              <a:t>a u c h</a:t>
            </a:r>
            <a:r>
              <a:rPr lang="de-AT" sz="1700" b="1" i="1" dirty="0" smtClean="0"/>
              <a:t> </a:t>
            </a:r>
            <a:r>
              <a:rPr lang="de-AT" sz="1700" i="1" dirty="0" smtClean="0"/>
              <a:t> wieder enthalten sind!</a:t>
            </a:r>
            <a:endParaRPr lang="de-AT" sz="1700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4283968" y="119675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i="1" dirty="0" smtClean="0">
                <a:solidFill>
                  <a:srgbClr val="7030A0"/>
                </a:solidFill>
              </a:rPr>
              <a:t>Sie werden sehen, </a:t>
            </a:r>
            <a:r>
              <a:rPr lang="de-AT" sz="1600" i="1" dirty="0" err="1" smtClean="0">
                <a:solidFill>
                  <a:srgbClr val="7030A0"/>
                </a:solidFill>
              </a:rPr>
              <a:t>somanches</a:t>
            </a:r>
            <a:r>
              <a:rPr lang="de-AT" sz="1600" i="1" dirty="0" smtClean="0">
                <a:solidFill>
                  <a:srgbClr val="7030A0"/>
                </a:solidFill>
              </a:rPr>
              <a:t> finden sie neben Neuem</a:t>
            </a:r>
          </a:p>
          <a:p>
            <a:r>
              <a:rPr lang="de-AT" sz="1600" i="1" dirty="0" smtClean="0">
                <a:solidFill>
                  <a:srgbClr val="7030A0"/>
                </a:solidFill>
              </a:rPr>
              <a:t>    ev. anders auch wieder</a:t>
            </a:r>
            <a:endParaRPr lang="de-AT" sz="16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Legende 15"/>
          <p:cNvSpPr/>
          <p:nvPr/>
        </p:nvSpPr>
        <p:spPr>
          <a:xfrm>
            <a:off x="4644008" y="0"/>
            <a:ext cx="4499992" cy="1196752"/>
          </a:xfrm>
          <a:prstGeom prst="wedgeEllipseCallout">
            <a:avLst>
              <a:gd name="adj1" fmla="val -71772"/>
              <a:gd name="adj2" fmla="val 372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44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</a:t>
            </a:r>
            <a:r>
              <a:rPr lang="de-AT" sz="1400" i="1" dirty="0" smtClean="0">
                <a:latin typeface="Calibri" pitchFamily="34" charset="0"/>
              </a:rPr>
              <a:t>HLG „Quereinsteiger“           </a:t>
            </a:r>
            <a:r>
              <a:rPr lang="de-AT" sz="1400" i="1" dirty="0" err="1" smtClean="0">
                <a:latin typeface="Calibri" pitchFamily="34" charset="0"/>
              </a:rPr>
              <a:t>Ch</a:t>
            </a:r>
            <a:r>
              <a:rPr lang="de-AT" sz="1400" i="1" dirty="0" smtClean="0">
                <a:latin typeface="Calibri" pitchFamily="34" charset="0"/>
              </a:rPr>
              <a:t>. Sitte 2023</a:t>
            </a:r>
            <a:endParaRPr lang="de-AT" sz="1400" i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 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Noch 2  Jahre unterrichten sie den LP 2000 .....</a:t>
            </a:r>
            <a:endParaRPr lang="de-A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836" y="1124744"/>
            <a:ext cx="38124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3460998"/>
            <a:ext cx="3888431" cy="47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395536" y="5589240"/>
            <a:ext cx="8748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>
                <a:hlinkClick r:id="rId6"/>
              </a:rPr>
              <a:t>https://gwb.schule.at/pluginfile.php/64392/mod_resource/content/1/Seite233-247_Gegen%C3%BCberstellung%20%E2%80%93%20Der%20GW-Lehrplan%201985_86%20und%20der%20GW-Lehrplan%202000%20im%20Vergleich.pdf</a:t>
            </a:r>
            <a:r>
              <a:rPr lang="de-AT" sz="1100" dirty="0" smtClean="0"/>
              <a:t> </a:t>
            </a:r>
            <a:endParaRPr lang="de-AT" sz="11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6999" y="1268760"/>
            <a:ext cx="37814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467544" y="537321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/>
              <a:t>Aus::  </a:t>
            </a:r>
            <a:endParaRPr lang="de-AT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4788024" y="0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                </a:t>
            </a:r>
            <a:r>
              <a:rPr lang="de-AT" i="1" dirty="0" smtClean="0">
                <a:solidFill>
                  <a:srgbClr val="7030A0"/>
                </a:solidFill>
              </a:rPr>
              <a:t>Denken sie ans Paradigma: </a:t>
            </a:r>
          </a:p>
          <a:p>
            <a:r>
              <a:rPr lang="de-AT" i="1" dirty="0" smtClean="0">
                <a:solidFill>
                  <a:srgbClr val="7030A0"/>
                </a:solidFill>
              </a:rPr>
              <a:t>   </a:t>
            </a:r>
            <a:r>
              <a:rPr lang="de-AT" b="1" i="1" dirty="0" smtClean="0">
                <a:solidFill>
                  <a:srgbClr val="7030A0"/>
                </a:solidFill>
              </a:rPr>
              <a:t>keine</a:t>
            </a:r>
            <a:r>
              <a:rPr lang="de-AT" i="1" dirty="0" smtClean="0">
                <a:solidFill>
                  <a:srgbClr val="7030A0"/>
                </a:solidFill>
              </a:rPr>
              <a:t> kl.BWL oder </a:t>
            </a:r>
            <a:r>
              <a:rPr lang="de-AT" i="1" dirty="0" err="1" smtClean="0">
                <a:solidFill>
                  <a:srgbClr val="7030A0"/>
                </a:solidFill>
              </a:rPr>
              <a:t>kl</a:t>
            </a:r>
            <a:r>
              <a:rPr lang="de-AT" i="1" dirty="0" smtClean="0">
                <a:solidFill>
                  <a:srgbClr val="7030A0"/>
                </a:solidFill>
              </a:rPr>
              <a:t>. VWL – </a:t>
            </a:r>
            <a:r>
              <a:rPr lang="de-AT" b="1" i="1" dirty="0" smtClean="0">
                <a:solidFill>
                  <a:srgbClr val="7030A0"/>
                </a:solidFill>
              </a:rPr>
              <a:t>sondern</a:t>
            </a:r>
            <a:r>
              <a:rPr lang="de-AT" i="1" dirty="0" smtClean="0">
                <a:solidFill>
                  <a:srgbClr val="7030A0"/>
                </a:solidFill>
              </a:rPr>
              <a:t>:             „Arbeits- / Konsum-/ </a:t>
            </a:r>
            <a:r>
              <a:rPr lang="de-AT" i="1" dirty="0" err="1" smtClean="0">
                <a:solidFill>
                  <a:srgbClr val="7030A0"/>
                </a:solidFill>
              </a:rPr>
              <a:t>Gesellschafstökonomie</a:t>
            </a:r>
            <a:endParaRPr lang="de-AT" i="1" dirty="0" smtClean="0">
              <a:solidFill>
                <a:srgbClr val="7030A0"/>
              </a:solidFill>
            </a:endParaRPr>
          </a:p>
          <a:p>
            <a:r>
              <a:rPr lang="de-AT" i="1" dirty="0" smtClean="0">
                <a:solidFill>
                  <a:srgbClr val="7030A0"/>
                </a:solidFill>
              </a:rPr>
              <a:t>                         als Ansatz in GW</a:t>
            </a:r>
            <a:endParaRPr lang="de-AT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Legende 20"/>
          <p:cNvSpPr/>
          <p:nvPr/>
        </p:nvSpPr>
        <p:spPr>
          <a:xfrm>
            <a:off x="5292080" y="764704"/>
            <a:ext cx="2952328" cy="720080"/>
          </a:xfrm>
          <a:prstGeom prst="wedgeEllipseCallout">
            <a:avLst>
              <a:gd name="adj1" fmla="val -81080"/>
              <a:gd name="adj2" fmla="val 381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365104"/>
            <a:ext cx="799288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" y="3501008"/>
            <a:ext cx="80918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feil nach rechts 13"/>
          <p:cNvSpPr/>
          <p:nvPr/>
        </p:nvSpPr>
        <p:spPr>
          <a:xfrm>
            <a:off x="0" y="4005064"/>
            <a:ext cx="118762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 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395536" y="332656"/>
            <a:ext cx="849694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b="1" dirty="0" smtClean="0"/>
              <a:t>Die „Herausforderung“ der 3. Klasse für ihren Unterricht (bzw Unterrichtsplanung</a:t>
            </a:r>
            <a:endParaRPr lang="de-AT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39552" y="1268760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1.   sie hat die </a:t>
            </a:r>
            <a:r>
              <a:rPr lang="de-AT" i="1" dirty="0" smtClean="0"/>
              <a:t>meisten Lernziele </a:t>
            </a:r>
            <a:r>
              <a:rPr lang="de-AT" dirty="0" smtClean="0"/>
              <a:t>.....</a:t>
            </a:r>
          </a:p>
          <a:p>
            <a:r>
              <a:rPr lang="de-AT" dirty="0" smtClean="0"/>
              <a:t>                                                    und manchmal schulautonom </a:t>
            </a:r>
            <a:r>
              <a:rPr lang="de-AT" i="1" dirty="0" smtClean="0"/>
              <a:t>nur </a:t>
            </a:r>
            <a:r>
              <a:rPr lang="de-AT" b="1" i="1" dirty="0" smtClean="0"/>
              <a:t>EINE</a:t>
            </a:r>
            <a:r>
              <a:rPr lang="de-AT" i="1" dirty="0" smtClean="0"/>
              <a:t>  </a:t>
            </a:r>
            <a:r>
              <a:rPr lang="de-AT" i="1" dirty="0" err="1" smtClean="0"/>
              <a:t>WoStunde</a:t>
            </a:r>
            <a:endParaRPr lang="de-AT" i="1" dirty="0"/>
          </a:p>
        </p:txBody>
      </p:sp>
      <p:sp>
        <p:nvSpPr>
          <p:cNvPr id="10" name="Textfeld 9"/>
          <p:cNvSpPr txBox="1"/>
          <p:nvPr/>
        </p:nvSpPr>
        <p:spPr>
          <a:xfrm>
            <a:off x="323528" y="1916832"/>
            <a:ext cx="88204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 2.   </a:t>
            </a:r>
            <a:r>
              <a:rPr lang="de-AT" b="1" dirty="0" smtClean="0"/>
              <a:t>im LP 2023   ist weit mehr Wirtschaft drinnen</a:t>
            </a:r>
            <a:r>
              <a:rPr lang="de-AT" dirty="0" smtClean="0"/>
              <a:t> als im LP 2000</a:t>
            </a:r>
          </a:p>
          <a:p>
            <a:r>
              <a:rPr lang="de-AT" dirty="0" smtClean="0"/>
              <a:t>        daher die FRAGE:</a:t>
            </a:r>
          </a:p>
          <a:p>
            <a:endParaRPr lang="de-AT" sz="400" dirty="0" smtClean="0"/>
          </a:p>
          <a:p>
            <a:r>
              <a:rPr lang="de-AT" dirty="0" smtClean="0"/>
              <a:t>        </a:t>
            </a:r>
            <a:r>
              <a:rPr lang="de-AT" b="1" dirty="0" smtClean="0"/>
              <a:t>Wie bringe ich den geographisch – räumlichen Aspekt</a:t>
            </a:r>
            <a:r>
              <a:rPr lang="de-AT" dirty="0" smtClean="0"/>
              <a:t> – Orientierungswissen !!!</a:t>
            </a:r>
          </a:p>
          <a:p>
            <a:r>
              <a:rPr lang="de-AT" dirty="0" smtClean="0"/>
              <a:t>                                          hier mit ein?</a:t>
            </a:r>
          </a:p>
          <a:p>
            <a:r>
              <a:rPr lang="de-AT" i="1" dirty="0" smtClean="0">
                <a:solidFill>
                  <a:srgbClr val="FF0000"/>
                </a:solidFill>
              </a:rPr>
              <a:t>Anm.: </a:t>
            </a:r>
            <a:r>
              <a:rPr lang="de-AT" b="1" i="1" dirty="0" smtClean="0">
                <a:solidFill>
                  <a:srgbClr val="FF0000"/>
                </a:solidFill>
              </a:rPr>
              <a:t>es ist ein Anspruch </a:t>
            </a:r>
            <a:r>
              <a:rPr lang="de-AT" b="1" i="1" dirty="0" err="1" smtClean="0">
                <a:solidFill>
                  <a:srgbClr val="FF0000"/>
                </a:solidFill>
              </a:rPr>
              <a:t>d.Gesellschaft</a:t>
            </a:r>
            <a:r>
              <a:rPr lang="de-AT" b="1" i="1" dirty="0" smtClean="0">
                <a:solidFill>
                  <a:srgbClr val="FF0000"/>
                </a:solidFill>
              </a:rPr>
              <a:t>, dass es eine </a:t>
            </a:r>
            <a:r>
              <a:rPr lang="de-AT" b="1" i="1" dirty="0" err="1" smtClean="0">
                <a:solidFill>
                  <a:srgbClr val="FF0000"/>
                </a:solidFill>
              </a:rPr>
              <a:t>räuml</a:t>
            </a:r>
            <a:r>
              <a:rPr lang="de-AT" b="1" i="1" dirty="0" smtClean="0">
                <a:solidFill>
                  <a:srgbClr val="FF0000"/>
                </a:solidFill>
              </a:rPr>
              <a:t>. Orientierungskompetenz gibt !</a:t>
            </a:r>
            <a:endParaRPr lang="de-AT" b="1" i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79512" y="40770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i="1" dirty="0" smtClean="0"/>
              <a:t>LP –</a:t>
            </a:r>
            <a:r>
              <a:rPr lang="de-AT" b="1" i="1" dirty="0" err="1" smtClean="0"/>
              <a:t>Txt</a:t>
            </a:r>
            <a:r>
              <a:rPr lang="de-AT" b="1" i="1" dirty="0" smtClean="0"/>
              <a:t>:</a:t>
            </a:r>
            <a:endParaRPr lang="de-AT" b="1" i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53175"/>
            <a:ext cx="704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5364088" y="9087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...</a:t>
            </a:r>
            <a:r>
              <a:rPr lang="de-AT" b="1" i="1" dirty="0" smtClean="0"/>
              <a:t>im kommenden LP 2023</a:t>
            </a:r>
            <a:endParaRPr lang="de-AT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Legende 9"/>
          <p:cNvSpPr/>
          <p:nvPr/>
        </p:nvSpPr>
        <p:spPr>
          <a:xfrm>
            <a:off x="0" y="0"/>
            <a:ext cx="1475656" cy="1052736"/>
          </a:xfrm>
          <a:prstGeom prst="wedgeEllipseCallout">
            <a:avLst>
              <a:gd name="adj1" fmla="val 71691"/>
              <a:gd name="adj2" fmla="val 3214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70" name="Textfeld 3"/>
          <p:cNvSpPr txBox="1">
            <a:spLocks noChangeArrowheads="1"/>
          </p:cNvSpPr>
          <p:nvPr/>
        </p:nvSpPr>
        <p:spPr bwMode="auto">
          <a:xfrm>
            <a:off x="2700338" y="6237288"/>
            <a:ext cx="61928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1400" i="1" dirty="0">
                <a:latin typeface="Calibri" pitchFamily="34" charset="0"/>
                <a:hlinkClick r:id="rId2"/>
              </a:rPr>
              <a:t>   https://fachportal.ph-noe.ac.at/gwk/</a:t>
            </a:r>
            <a:r>
              <a:rPr lang="de-AT" sz="1400" i="1" dirty="0">
                <a:latin typeface="Calibri" pitchFamily="34" charset="0"/>
              </a:rPr>
              <a:t>  </a:t>
            </a:r>
            <a:r>
              <a:rPr lang="de-AT" sz="1400" i="1" dirty="0" smtClean="0">
                <a:latin typeface="Calibri" pitchFamily="34" charset="0"/>
              </a:rPr>
              <a:t>   HLG „Quereinsteiger“           </a:t>
            </a:r>
            <a:r>
              <a:rPr lang="de-AT" sz="1400" i="1" dirty="0" err="1" smtClean="0">
                <a:latin typeface="Calibri" pitchFamily="34" charset="0"/>
              </a:rPr>
              <a:t>Ch</a:t>
            </a:r>
            <a:r>
              <a:rPr lang="de-AT" sz="1400" i="1" dirty="0">
                <a:latin typeface="Calibri" pitchFamily="34" charset="0"/>
              </a:rPr>
              <a:t>. Sitte 2023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165850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feld 5"/>
          <p:cNvSpPr txBox="1">
            <a:spLocks noChangeArrowheads="1"/>
          </p:cNvSpPr>
          <p:nvPr/>
        </p:nvSpPr>
        <p:spPr bwMode="auto">
          <a:xfrm>
            <a:off x="684213" y="404813"/>
            <a:ext cx="84597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b="1" dirty="0" smtClean="0">
                <a:latin typeface="Calibri" pitchFamily="34" charset="0"/>
              </a:rPr>
              <a:t>                      Geographie </a:t>
            </a:r>
            <a:r>
              <a:rPr lang="de-AT" b="1" dirty="0">
                <a:latin typeface="Calibri" pitchFamily="34" charset="0"/>
              </a:rPr>
              <a:t>u wirtschaftliche Bildung    (GWB)       LP   2023</a:t>
            </a:r>
          </a:p>
          <a:p>
            <a:r>
              <a:rPr lang="de-AT" dirty="0">
                <a:latin typeface="Calibri" pitchFamily="34" charset="0"/>
              </a:rPr>
              <a:t>                      Weiterentwicklung des  Paradigmas von 1985   mit neuen Akzentuierungen</a:t>
            </a:r>
          </a:p>
          <a:p>
            <a:r>
              <a:rPr lang="de-AT" dirty="0">
                <a:latin typeface="Calibri" pitchFamily="34" charset="0"/>
              </a:rPr>
              <a:t>             „</a:t>
            </a:r>
            <a:r>
              <a:rPr lang="de-AT" i="1" dirty="0">
                <a:latin typeface="Calibri" pitchFamily="34" charset="0"/>
              </a:rPr>
              <a:t>Gesellschaft – Wirtschaft – Politik u Umwelt – in </a:t>
            </a:r>
            <a:r>
              <a:rPr lang="de-AT" i="1" dirty="0" err="1">
                <a:latin typeface="Calibri" pitchFamily="34" charset="0"/>
              </a:rPr>
              <a:t>räuml</a:t>
            </a:r>
            <a:r>
              <a:rPr lang="de-AT" i="1" dirty="0">
                <a:latin typeface="Calibri" pitchFamily="34" charset="0"/>
              </a:rPr>
              <a:t>. &amp; zeitlichen </a:t>
            </a:r>
            <a:r>
              <a:rPr lang="de-AT" i="1" dirty="0" err="1">
                <a:latin typeface="Calibri" pitchFamily="34" charset="0"/>
              </a:rPr>
              <a:t>Zushängen</a:t>
            </a:r>
            <a:r>
              <a:rPr lang="de-AT" dirty="0">
                <a:latin typeface="Calibri" pitchFamily="34" charset="0"/>
              </a:rPr>
              <a:t>“</a:t>
            </a:r>
          </a:p>
          <a:p>
            <a:endParaRPr lang="de-AT" dirty="0">
              <a:latin typeface="Calibri" pitchFamily="34" charset="0"/>
            </a:endParaRPr>
          </a:p>
          <a:p>
            <a:endParaRPr lang="de-AT" dirty="0">
              <a:latin typeface="Calibri" pitchFamily="34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827088" y="1557338"/>
            <a:ext cx="806608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dirty="0">
                <a:latin typeface="Calibri" pitchFamily="34" charset="0"/>
              </a:rPr>
              <a:t>„Themen“  wurden zu  „KOMPETENZBEREICHEN“       in allen Fächern ( 2 je </a:t>
            </a:r>
            <a:r>
              <a:rPr lang="de-AT" dirty="0" err="1">
                <a:latin typeface="Calibri" pitchFamily="34" charset="0"/>
              </a:rPr>
              <a:t>WoSt</a:t>
            </a:r>
            <a:r>
              <a:rPr lang="de-AT" dirty="0">
                <a:latin typeface="Calibri" pitchFamily="34" charset="0"/>
              </a:rPr>
              <a:t>)</a:t>
            </a:r>
          </a:p>
          <a:p>
            <a:r>
              <a:rPr lang="de-AT" dirty="0">
                <a:latin typeface="Calibri" pitchFamily="34" charset="0"/>
              </a:rPr>
              <a:t>                                   &gt;&gt;&gt;   sie sind für die Beurteilung der </a:t>
            </a:r>
            <a:r>
              <a:rPr lang="de-AT" dirty="0" err="1">
                <a:latin typeface="Calibri" pitchFamily="34" charset="0"/>
              </a:rPr>
              <a:t>SuS</a:t>
            </a:r>
            <a:r>
              <a:rPr lang="de-AT" dirty="0">
                <a:latin typeface="Calibri" pitchFamily="34" charset="0"/>
              </a:rPr>
              <a:t>   relevant !           </a:t>
            </a:r>
          </a:p>
          <a:p>
            <a:endParaRPr lang="de-AT" sz="1000" dirty="0">
              <a:latin typeface="Calibri" pitchFamily="34" charset="0"/>
            </a:endParaRPr>
          </a:p>
          <a:p>
            <a:r>
              <a:rPr lang="de-AT" dirty="0">
                <a:latin typeface="Calibri" pitchFamily="34" charset="0"/>
              </a:rPr>
              <a:t>„Ziele“  bekamen aussagekräftigere </a:t>
            </a:r>
            <a:r>
              <a:rPr lang="de-AT" b="1" dirty="0">
                <a:latin typeface="Calibri" pitchFamily="34" charset="0"/>
              </a:rPr>
              <a:t>Operatoren</a:t>
            </a:r>
          </a:p>
          <a:p>
            <a:r>
              <a:rPr lang="de-AT" dirty="0">
                <a:latin typeface="Calibri" pitchFamily="34" charset="0"/>
              </a:rPr>
              <a:t>                                                          (GW hatte solche schon 1985 als eines d. wenigen</a:t>
            </a:r>
          </a:p>
          <a:p>
            <a:r>
              <a:rPr lang="de-AT" dirty="0">
                <a:latin typeface="Calibri" pitchFamily="34" charset="0"/>
              </a:rPr>
              <a:t>                                     -  die hierarchisiert sind in   K 1 – K 2 – K 3</a:t>
            </a:r>
          </a:p>
          <a:p>
            <a:endParaRPr lang="de-AT" sz="1000" dirty="0">
              <a:latin typeface="Calibri" pitchFamily="34" charset="0"/>
            </a:endParaRPr>
          </a:p>
          <a:p>
            <a:r>
              <a:rPr lang="de-AT" dirty="0">
                <a:latin typeface="Calibri" pitchFamily="34" charset="0"/>
              </a:rPr>
              <a:t>Im GW-Kompetenzmodell   sind nur    3  eher allgemein gehaltene  K., </a:t>
            </a:r>
          </a:p>
          <a:p>
            <a:r>
              <a:rPr lang="de-AT" dirty="0">
                <a:latin typeface="Calibri" pitchFamily="34" charset="0"/>
              </a:rPr>
              <a:t>            wobei ORIENTIERUNGSKOMP.  am stärksten wiegt, gefolgt v. Urteilskompetenz</a:t>
            </a:r>
          </a:p>
          <a:p>
            <a:endParaRPr lang="de-AT" sz="1000" dirty="0">
              <a:latin typeface="Calibri" pitchFamily="34" charset="0"/>
            </a:endParaRPr>
          </a:p>
          <a:p>
            <a:r>
              <a:rPr lang="de-AT" dirty="0">
                <a:latin typeface="Calibri" pitchFamily="34" charset="0"/>
              </a:rPr>
              <a:t>Inhaltlich stärkere Akzentuierung des wirtschaftlichen Bildungsbereichs</a:t>
            </a:r>
          </a:p>
          <a:p>
            <a:r>
              <a:rPr lang="de-AT" dirty="0">
                <a:latin typeface="Calibri" pitchFamily="34" charset="0"/>
              </a:rPr>
              <a:t>                                                                                        und  zeitgemäße „Raumbegriffe“ 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827088" y="4292600"/>
            <a:ext cx="81375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i="1">
                <a:latin typeface="Calibri" pitchFamily="34" charset="0"/>
              </a:rPr>
              <a:t>_____________________________________________________________________</a:t>
            </a:r>
          </a:p>
          <a:p>
            <a:r>
              <a:rPr lang="de-AT" i="1">
                <a:latin typeface="Calibri" pitchFamily="34" charset="0"/>
              </a:rPr>
              <a:t>Herausforderung wird </a:t>
            </a:r>
          </a:p>
          <a:p>
            <a:r>
              <a:rPr lang="de-AT" i="1">
                <a:latin typeface="Calibri" pitchFamily="34" charset="0"/>
              </a:rPr>
              <a:t>  a)  wie die LuL   mit dem Ausfüllen der  Kompetenzbereiche  umgehen z.B   1.3 ?</a:t>
            </a:r>
          </a:p>
          <a:p>
            <a:endParaRPr lang="de-AT" i="1">
              <a:latin typeface="Calibri" pitchFamily="34" charset="0"/>
            </a:endParaRPr>
          </a:p>
          <a:p>
            <a:r>
              <a:rPr lang="de-AT" i="1">
                <a:latin typeface="Calibri" pitchFamily="34" charset="0"/>
              </a:rPr>
              <a:t>  b)  wie sie / OB sie (sic!)  bei der U-Planung die im LP  auch ( sic!) angeführten</a:t>
            </a:r>
          </a:p>
          <a:p>
            <a:r>
              <a:rPr lang="de-AT" i="1">
                <a:latin typeface="Calibri" pitchFamily="34" charset="0"/>
              </a:rPr>
              <a:t>                                        8  „Zentralen fachlichen Konzepte“  miteinbauen = komplexer!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0"/>
            <a:ext cx="140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i="1" dirty="0" smtClean="0"/>
              <a:t>Zur Erinnerung</a:t>
            </a:r>
          </a:p>
          <a:p>
            <a:pPr algn="ctr"/>
            <a:r>
              <a:rPr lang="de-AT" i="1" dirty="0" smtClean="0"/>
              <a:t> 1.LV Einheit:</a:t>
            </a:r>
            <a:endParaRPr lang="de-AT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56886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e Legende 15"/>
          <p:cNvSpPr/>
          <p:nvPr/>
        </p:nvSpPr>
        <p:spPr>
          <a:xfrm>
            <a:off x="7596336" y="0"/>
            <a:ext cx="1547664" cy="1052736"/>
          </a:xfrm>
          <a:prstGeom prst="wedgeEllipseCallout">
            <a:avLst>
              <a:gd name="adj1" fmla="val -33133"/>
              <a:gd name="adj2" fmla="val 12267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Ovale Legende 13"/>
          <p:cNvSpPr/>
          <p:nvPr/>
        </p:nvSpPr>
        <p:spPr>
          <a:xfrm>
            <a:off x="8028384" y="5085184"/>
            <a:ext cx="1115616" cy="936104"/>
          </a:xfrm>
          <a:prstGeom prst="wedgeEllipseCallout">
            <a:avLst>
              <a:gd name="adj1" fmla="val -51148"/>
              <a:gd name="adj2" fmla="val -820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44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3"/>
              </a:rPr>
              <a:t>   </a:t>
            </a:r>
            <a:r>
              <a:rPr lang="de-AT" sz="1400" i="1" dirty="0" smtClean="0">
                <a:hlinkClick r:id="rId4"/>
              </a:rPr>
              <a:t>https://fachportal.ph-noe.ac.at/gwk</a:t>
            </a:r>
            <a:r>
              <a:rPr lang="de-AT" sz="1400" i="1" dirty="0" smtClean="0"/>
              <a:t>        </a:t>
            </a:r>
            <a:r>
              <a:rPr lang="de-AT" sz="1400" i="1" dirty="0" smtClean="0">
                <a:latin typeface="Calibri" pitchFamily="34" charset="0"/>
              </a:rPr>
              <a:t>HLG „Quereinsteiger“           </a:t>
            </a:r>
            <a:r>
              <a:rPr lang="de-AT" sz="1400" i="1" dirty="0" err="1" smtClean="0">
                <a:latin typeface="Calibri" pitchFamily="34" charset="0"/>
              </a:rPr>
              <a:t>Ch</a:t>
            </a:r>
            <a:r>
              <a:rPr lang="de-AT" sz="1400" i="1" dirty="0" smtClean="0">
                <a:latin typeface="Calibri" pitchFamily="34" charset="0"/>
              </a:rPr>
              <a:t>. Sitte 2023 </a:t>
            </a:r>
            <a:endParaRPr lang="de-AT" sz="1400" i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 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429000"/>
            <a:ext cx="14401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3717032"/>
            <a:ext cx="56886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8028384" y="5229200"/>
            <a:ext cx="111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smtClean="0"/>
              <a:t>  Siehe </a:t>
            </a:r>
          </a:p>
          <a:p>
            <a:r>
              <a:rPr lang="de-AT" i="1" dirty="0"/>
              <a:t> </a:t>
            </a:r>
            <a:r>
              <a:rPr lang="de-AT" i="1" dirty="0" smtClean="0"/>
              <a:t> LV 1 &amp; 2</a:t>
            </a:r>
            <a:endParaRPr lang="de-AT" i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3" y="404665"/>
            <a:ext cx="1728191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1772816"/>
            <a:ext cx="73083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feld 23"/>
          <p:cNvSpPr txBox="1"/>
          <p:nvPr/>
        </p:nvSpPr>
        <p:spPr>
          <a:xfrm>
            <a:off x="7812360" y="116632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 smtClean="0"/>
              <a:t>Andere Akzente</a:t>
            </a:r>
          </a:p>
          <a:p>
            <a:r>
              <a:rPr lang="de-AT" dirty="0" smtClean="0"/>
              <a:t>...aber ..,</a:t>
            </a:r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lkenförmige Legende 10"/>
          <p:cNvSpPr/>
          <p:nvPr/>
        </p:nvSpPr>
        <p:spPr>
          <a:xfrm>
            <a:off x="6228184" y="188640"/>
            <a:ext cx="2160240" cy="720080"/>
          </a:xfrm>
          <a:prstGeom prst="cloudCallout">
            <a:avLst>
              <a:gd name="adj1" fmla="val -78894"/>
              <a:gd name="adj2" fmla="val 242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44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</a:t>
            </a:r>
            <a:r>
              <a:rPr lang="de-AT" sz="1400" i="1" dirty="0" smtClean="0">
                <a:latin typeface="Calibri" pitchFamily="34" charset="0"/>
              </a:rPr>
              <a:t>HLG „Quereinsteiger“           </a:t>
            </a:r>
            <a:r>
              <a:rPr lang="de-AT" sz="1400" i="1" dirty="0" err="1" smtClean="0">
                <a:latin typeface="Calibri" pitchFamily="34" charset="0"/>
              </a:rPr>
              <a:t>Ch</a:t>
            </a:r>
            <a:r>
              <a:rPr lang="de-AT" sz="1400" i="1" dirty="0" smtClean="0">
                <a:latin typeface="Calibri" pitchFamily="34" charset="0"/>
              </a:rPr>
              <a:t>. Sitte 2023</a:t>
            </a:r>
          </a:p>
          <a:p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 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476672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7030A0"/>
                </a:solidFill>
              </a:rPr>
              <a:t>Zur Erinnerung  </a:t>
            </a:r>
            <a:r>
              <a:rPr lang="de-AT" b="1" dirty="0" smtClean="0"/>
              <a:t>und um ihnen zu zeigen, </a:t>
            </a:r>
          </a:p>
          <a:p>
            <a:r>
              <a:rPr lang="de-AT" b="1" dirty="0" smtClean="0"/>
              <a:t>dass sie hier durchaus flexibel in der Fülle navigieren können:</a:t>
            </a:r>
            <a:endParaRPr lang="de-AT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95536" y="1412776"/>
            <a:ext cx="87484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rgbClr val="7030A0"/>
                </a:solidFill>
              </a:rPr>
              <a:t>1. </a:t>
            </a:r>
            <a:r>
              <a:rPr lang="de-AT" b="1" dirty="0" smtClean="0"/>
              <a:t>Verbindlich sind die  KOMPETENZBEREICHE </a:t>
            </a:r>
            <a:r>
              <a:rPr lang="de-AT" dirty="0" smtClean="0"/>
              <a:t>( =  die  4 Themen der 3. Klasse  ) &gt;&gt;&gt; aus ihnen ergibt sich das, was SIE in IHRER Klasse daraus für die Leistungsfeststellung postulieren</a:t>
            </a:r>
          </a:p>
          <a:p>
            <a:endParaRPr lang="de-AT" sz="500" dirty="0" smtClean="0"/>
          </a:p>
          <a:p>
            <a:r>
              <a:rPr lang="de-AT" dirty="0" smtClean="0"/>
              <a:t>     (Anm.:  wenn die Normstundentafel schulautonom verändert wird – </a:t>
            </a:r>
          </a:p>
          <a:p>
            <a:r>
              <a:rPr lang="de-AT" dirty="0" smtClean="0"/>
              <a:t>                   sprich 3. Kl. mit nur 1  </a:t>
            </a:r>
            <a:r>
              <a:rPr lang="de-AT" dirty="0" err="1" smtClean="0"/>
              <a:t>WoSt</a:t>
            </a:r>
            <a:r>
              <a:rPr lang="de-AT" dirty="0" smtClean="0"/>
              <a:t> (sic!)</a:t>
            </a:r>
          </a:p>
          <a:p>
            <a:r>
              <a:rPr lang="de-AT" dirty="0" smtClean="0"/>
              <a:t>              dann  </a:t>
            </a:r>
            <a:r>
              <a:rPr lang="de-AT" dirty="0" err="1" smtClean="0"/>
              <a:t>müss</a:t>
            </a:r>
            <a:r>
              <a:rPr lang="de-AT" dirty="0" smtClean="0"/>
              <a:t>(t)en sie schulautonom eine Lehrplanvariation vorlegen,</a:t>
            </a:r>
          </a:p>
          <a:p>
            <a:r>
              <a:rPr lang="de-AT" dirty="0" smtClean="0"/>
              <a:t>                    also: Ziele aus einer ...in eine andere Klasse verschieben</a:t>
            </a:r>
          </a:p>
          <a:p>
            <a:r>
              <a:rPr lang="de-AT" dirty="0" smtClean="0"/>
              <a:t>              oder  ....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611560" y="3861048"/>
            <a:ext cx="8532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AT" sz="2000" b="1" dirty="0" smtClean="0">
                <a:solidFill>
                  <a:srgbClr val="7030A0"/>
                </a:solidFill>
              </a:rPr>
              <a:t>2.</a:t>
            </a:r>
            <a:r>
              <a:rPr lang="de-AT" dirty="0" smtClean="0">
                <a:solidFill>
                  <a:srgbClr val="7030A0"/>
                </a:solidFill>
              </a:rPr>
              <a:t> </a:t>
            </a:r>
            <a:r>
              <a:rPr lang="de-AT" dirty="0" smtClean="0"/>
              <a:t>...Sie sind kraft ihrer Lehrerkompetenz </a:t>
            </a:r>
            <a:r>
              <a:rPr lang="de-AT" b="1" dirty="0" smtClean="0"/>
              <a:t>berechtigt die ZIELE </a:t>
            </a:r>
            <a:r>
              <a:rPr lang="de-AT" dirty="0" smtClean="0"/>
              <a:t>des LP</a:t>
            </a:r>
          </a:p>
          <a:p>
            <a:pPr marL="342900" indent="-342900"/>
            <a:r>
              <a:rPr lang="de-AT" dirty="0" smtClean="0"/>
              <a:t>     a)  nicht nur</a:t>
            </a:r>
            <a:r>
              <a:rPr lang="de-AT" b="1" dirty="0" smtClean="0"/>
              <a:t> inhaltlich auszufüllen</a:t>
            </a:r>
            <a:r>
              <a:rPr lang="de-AT" dirty="0" smtClean="0"/>
              <a:t>, (  &gt;&gt;&gt;   </a:t>
            </a:r>
            <a:r>
              <a:rPr lang="de-AT" sz="1600" dirty="0" smtClean="0"/>
              <a:t>jedes Schulbuch bietet ihnen mitunter andere)</a:t>
            </a:r>
            <a:r>
              <a:rPr lang="de-AT" dirty="0" smtClean="0"/>
              <a:t> </a:t>
            </a:r>
          </a:p>
          <a:p>
            <a:pPr marL="342900" indent="-342900"/>
            <a:endParaRPr lang="de-AT" sz="500" dirty="0" smtClean="0"/>
          </a:p>
          <a:p>
            <a:pPr marL="342900" indent="-342900"/>
            <a:r>
              <a:rPr lang="de-AT" dirty="0" smtClean="0"/>
              <a:t>     b) sondern</a:t>
            </a:r>
            <a:r>
              <a:rPr lang="de-AT" b="1" dirty="0" smtClean="0"/>
              <a:t> auch zu gewichten </a:t>
            </a:r>
          </a:p>
          <a:p>
            <a:pPr marL="342900" indent="-342900"/>
            <a:r>
              <a:rPr lang="de-AT" sz="500" b="1" dirty="0" smtClean="0"/>
              <a:t>     </a:t>
            </a:r>
          </a:p>
          <a:p>
            <a:pPr marL="342900" indent="-342900"/>
            <a:r>
              <a:rPr lang="de-AT" b="1" dirty="0" smtClean="0"/>
              <a:t>     </a:t>
            </a:r>
            <a:r>
              <a:rPr lang="de-AT" dirty="0" smtClean="0"/>
              <a:t>c) sie können auch die Themen u Ziele in einer </a:t>
            </a:r>
            <a:r>
              <a:rPr lang="de-AT" b="1" dirty="0" smtClean="0"/>
              <a:t>anderen Reihenfolge bzw gemischt (zusammengezogen) </a:t>
            </a:r>
            <a:r>
              <a:rPr lang="de-AT" dirty="0" smtClean="0"/>
              <a:t>  für ihren Unterricht in ihrer Jahresplanung hineinsetzen!</a:t>
            </a:r>
          </a:p>
          <a:p>
            <a:pPr marL="342900" indent="-342900"/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6372200" y="332656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smtClean="0"/>
              <a:t>Vergl. 1. Einheit!</a:t>
            </a:r>
            <a:endParaRPr lang="de-AT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44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</a:t>
            </a:r>
            <a:r>
              <a:rPr lang="de-AT" sz="1400" i="1" dirty="0" smtClean="0">
                <a:latin typeface="Calibri" pitchFamily="34" charset="0"/>
              </a:rPr>
              <a:t>HLG „Quereinsteiger“           </a:t>
            </a:r>
            <a:r>
              <a:rPr lang="de-AT" sz="1400" i="1" dirty="0" err="1" smtClean="0">
                <a:latin typeface="Calibri" pitchFamily="34" charset="0"/>
              </a:rPr>
              <a:t>Ch</a:t>
            </a:r>
            <a:r>
              <a:rPr lang="de-AT" sz="1400" i="1" dirty="0" smtClean="0">
                <a:latin typeface="Calibri" pitchFamily="34" charset="0"/>
              </a:rPr>
              <a:t>. Sitte 2023</a:t>
            </a:r>
            <a:endParaRPr lang="de-AT" sz="1400" i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 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899592" y="5157192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Aus:   </a:t>
            </a:r>
            <a:r>
              <a:rPr lang="de-AT" sz="1400" dirty="0" smtClean="0">
                <a:hlinkClick r:id="rId4"/>
              </a:rPr>
              <a:t>https://gwb.schule.at/pluginfile.php/66916/mod_resource/content/1/</a:t>
            </a:r>
            <a:r>
              <a:rPr lang="de-AT" sz="1400" b="1" dirty="0" smtClean="0">
                <a:hlinkClick r:id="rId4"/>
              </a:rPr>
              <a:t>GW_Lehrplan_2023_Verordnung</a:t>
            </a:r>
            <a:r>
              <a:rPr lang="de-AT" sz="1400" dirty="0" smtClean="0">
                <a:hlinkClick r:id="rId4"/>
              </a:rPr>
              <a:t>_layoutiert_V11.pdf</a:t>
            </a:r>
            <a:r>
              <a:rPr lang="de-AT" sz="1400" dirty="0" smtClean="0"/>
              <a:t> </a:t>
            </a:r>
            <a:endParaRPr lang="de-AT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3" y="620688"/>
            <a:ext cx="86010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Legende 9"/>
          <p:cNvSpPr/>
          <p:nvPr/>
        </p:nvSpPr>
        <p:spPr>
          <a:xfrm>
            <a:off x="4716016" y="3789040"/>
            <a:ext cx="4032448" cy="2304256"/>
          </a:xfrm>
          <a:prstGeom prst="wedgeEllipseCallout">
            <a:avLst>
              <a:gd name="adj1" fmla="val -123031"/>
              <a:gd name="adj2" fmla="val -538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44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</a:t>
            </a:r>
            <a:r>
              <a:rPr lang="de-AT" sz="1400" i="1" dirty="0" smtClean="0">
                <a:latin typeface="Calibri" pitchFamily="34" charset="0"/>
              </a:rPr>
              <a:t>HLG „Quereinsteiger“           </a:t>
            </a:r>
            <a:r>
              <a:rPr lang="de-AT" sz="1400" i="1" dirty="0" err="1" smtClean="0">
                <a:latin typeface="Calibri" pitchFamily="34" charset="0"/>
              </a:rPr>
              <a:t>Ch</a:t>
            </a:r>
            <a:r>
              <a:rPr lang="de-AT" sz="1400" i="1" dirty="0" smtClean="0">
                <a:latin typeface="Calibri" pitchFamily="34" charset="0"/>
              </a:rPr>
              <a:t>. Sitte 2023</a:t>
            </a:r>
          </a:p>
          <a:p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15616" y="11967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 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" y="1484784"/>
            <a:ext cx="7639050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076056" y="4005064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smtClean="0"/>
              <a:t>       </a:t>
            </a:r>
            <a:r>
              <a:rPr lang="de-AT" i="1" dirty="0" smtClean="0">
                <a:solidFill>
                  <a:srgbClr val="7030A0"/>
                </a:solidFill>
              </a:rPr>
              <a:t>T I P </a:t>
            </a:r>
            <a:r>
              <a:rPr lang="de-AT" i="1" dirty="0" err="1" smtClean="0">
                <a:solidFill>
                  <a:srgbClr val="7030A0"/>
                </a:solidFill>
              </a:rPr>
              <a:t>P</a:t>
            </a:r>
            <a:r>
              <a:rPr lang="de-AT" i="1" dirty="0" smtClean="0">
                <a:solidFill>
                  <a:srgbClr val="7030A0"/>
                </a:solidFill>
              </a:rPr>
              <a:t>  :</a:t>
            </a:r>
          </a:p>
          <a:p>
            <a:r>
              <a:rPr lang="de-AT" i="1" dirty="0" smtClean="0">
                <a:solidFill>
                  <a:srgbClr val="7030A0"/>
                </a:solidFill>
              </a:rPr>
              <a:t>D a s  ist u.a. ein potentieller Kompetenzbereich  (+Ziele anderer)</a:t>
            </a:r>
          </a:p>
          <a:p>
            <a:r>
              <a:rPr lang="de-AT" i="1" dirty="0" smtClean="0">
                <a:solidFill>
                  <a:srgbClr val="7030A0"/>
                </a:solidFill>
              </a:rPr>
              <a:t>den sie bei schulautonomer Stundenreduzierung auf 1 </a:t>
            </a:r>
            <a:r>
              <a:rPr lang="de-AT" i="1" dirty="0" err="1" smtClean="0">
                <a:solidFill>
                  <a:srgbClr val="7030A0"/>
                </a:solidFill>
              </a:rPr>
              <a:t>WoSt</a:t>
            </a:r>
            <a:endParaRPr lang="de-AT" i="1" dirty="0" smtClean="0">
              <a:solidFill>
                <a:srgbClr val="7030A0"/>
              </a:solidFill>
            </a:endParaRPr>
          </a:p>
          <a:p>
            <a:r>
              <a:rPr lang="de-AT" i="1" dirty="0" smtClean="0">
                <a:solidFill>
                  <a:srgbClr val="7030A0"/>
                </a:solidFill>
              </a:rPr>
              <a:t>an Berufsorientierung auslagern</a:t>
            </a:r>
            <a:endParaRPr lang="de-AT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1218</Words>
  <Application>Microsoft Office PowerPoint</Application>
  <PresentationFormat>Bildschirmpräsentation (4:3)</PresentationFormat>
  <Paragraphs>182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Kerstin Sitte</dc:creator>
  <cp:lastModifiedBy>Kerstin Sitte</cp:lastModifiedBy>
  <cp:revision>51</cp:revision>
  <dcterms:created xsi:type="dcterms:W3CDTF">2023-05-07T13:47:03Z</dcterms:created>
  <dcterms:modified xsi:type="dcterms:W3CDTF">2023-05-14T11:24:25Z</dcterms:modified>
</cp:coreProperties>
</file>