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3" r:id="rId9"/>
    <p:sldId id="264" r:id="rId10"/>
    <p:sldId id="266" r:id="rId11"/>
    <p:sldId id="268" r:id="rId12"/>
    <p:sldId id="269" r:id="rId13"/>
    <p:sldId id="267" r:id="rId1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49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55C5-1F47-4D65-9F7B-4791977E74EA}" type="datetimeFigureOut">
              <a:rPr lang="de-AT" smtClean="0"/>
              <a:pPr/>
              <a:t>16.05.2023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233D0-2674-4F76-A9C2-02EEE51F9B8D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55C5-1F47-4D65-9F7B-4791977E74EA}" type="datetimeFigureOut">
              <a:rPr lang="de-AT" smtClean="0"/>
              <a:pPr/>
              <a:t>16.05.2023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233D0-2674-4F76-A9C2-02EEE51F9B8D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55C5-1F47-4D65-9F7B-4791977E74EA}" type="datetimeFigureOut">
              <a:rPr lang="de-AT" smtClean="0"/>
              <a:pPr/>
              <a:t>16.05.2023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233D0-2674-4F76-A9C2-02EEE51F9B8D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55C5-1F47-4D65-9F7B-4791977E74EA}" type="datetimeFigureOut">
              <a:rPr lang="de-AT" smtClean="0"/>
              <a:pPr/>
              <a:t>16.05.2023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233D0-2674-4F76-A9C2-02EEE51F9B8D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55C5-1F47-4D65-9F7B-4791977E74EA}" type="datetimeFigureOut">
              <a:rPr lang="de-AT" smtClean="0"/>
              <a:pPr/>
              <a:t>16.05.2023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233D0-2674-4F76-A9C2-02EEE51F9B8D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55C5-1F47-4D65-9F7B-4791977E74EA}" type="datetimeFigureOut">
              <a:rPr lang="de-AT" smtClean="0"/>
              <a:pPr/>
              <a:t>16.05.2023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233D0-2674-4F76-A9C2-02EEE51F9B8D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55C5-1F47-4D65-9F7B-4791977E74EA}" type="datetimeFigureOut">
              <a:rPr lang="de-AT" smtClean="0"/>
              <a:pPr/>
              <a:t>16.05.2023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233D0-2674-4F76-A9C2-02EEE51F9B8D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55C5-1F47-4D65-9F7B-4791977E74EA}" type="datetimeFigureOut">
              <a:rPr lang="de-AT" smtClean="0"/>
              <a:pPr/>
              <a:t>16.05.2023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233D0-2674-4F76-A9C2-02EEE51F9B8D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55C5-1F47-4D65-9F7B-4791977E74EA}" type="datetimeFigureOut">
              <a:rPr lang="de-AT" smtClean="0"/>
              <a:pPr/>
              <a:t>16.05.2023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233D0-2674-4F76-A9C2-02EEE51F9B8D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55C5-1F47-4D65-9F7B-4791977E74EA}" type="datetimeFigureOut">
              <a:rPr lang="de-AT" smtClean="0"/>
              <a:pPr/>
              <a:t>16.05.2023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233D0-2674-4F76-A9C2-02EEE51F9B8D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55C5-1F47-4D65-9F7B-4791977E74EA}" type="datetimeFigureOut">
              <a:rPr lang="de-AT" smtClean="0"/>
              <a:pPr/>
              <a:t>16.05.2023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233D0-2674-4F76-A9C2-02EEE51F9B8D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455C5-1F47-4D65-9F7B-4791977E74EA}" type="datetimeFigureOut">
              <a:rPr lang="de-AT" smtClean="0"/>
              <a:pPr/>
              <a:t>16.05.2023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233D0-2674-4F76-A9C2-02EEE51F9B8D}" type="slidenum">
              <a:rPr lang="de-AT" smtClean="0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achportal.ph-noe.ac.at/gwk/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drmaus.de/filme/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4teachers.de/?action=show&amp;id=668773" TargetMode="External"/><Relationship Id="rId12" Type="http://schemas.openxmlformats.org/officeDocument/2006/relationships/image" Target="../media/image3.png"/><Relationship Id="rId2" Type="http://schemas.openxmlformats.org/officeDocument/2006/relationships/hyperlink" Target="https://fachportal.ph-noe.ac.at/gwk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planet-schule.de/fach/geografie-artikel-100.html" TargetMode="External"/><Relationship Id="rId11" Type="http://schemas.openxmlformats.org/officeDocument/2006/relationships/hyperlink" Target="https://oe1.orf.at/kinderuni" TargetMode="External"/><Relationship Id="rId5" Type="http://schemas.openxmlformats.org/officeDocument/2006/relationships/hyperlink" Target="https://www.planet-schule.de/fach/geografie-100.html" TargetMode="External"/><Relationship Id="rId10" Type="http://schemas.openxmlformats.org/officeDocument/2006/relationships/hyperlink" Target="https://www.arte.tv/de/videos/RC-014036/mit-offenen-karten/" TargetMode="External"/><Relationship Id="rId4" Type="http://schemas.openxmlformats.org/officeDocument/2006/relationships/hyperlink" Target="https://www.lehrer-online.de/unterricht/sekundarstufen/naturwissenschaften/geographie/unterrichtseinheit/ue/lehrvideos-fuer-den-geographie-unterricht/" TargetMode="External"/><Relationship Id="rId9" Type="http://schemas.openxmlformats.org/officeDocument/2006/relationships/hyperlink" Target="https://www.wdrmaus.de/filme/sachgeschichten/index.php5?filter=alle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achportal.ph-noe.ac.at/gwk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mediathekview.de/" TargetMode="External"/><Relationship Id="rId5" Type="http://schemas.openxmlformats.org/officeDocument/2006/relationships/hyperlink" Target="https://mediathekviewweb.de/" TargetMode="External"/><Relationship Id="rId4" Type="http://schemas.openxmlformats.org/officeDocument/2006/relationships/hyperlink" Target="https://github.com/mediathekview/mediathekviewweb/blob/master/README.md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achportal.ph-noe.ac.at/gwk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nearpod.com/" TargetMode="External"/><Relationship Id="rId4" Type="http://schemas.openxmlformats.org/officeDocument/2006/relationships/hyperlink" Target="http://www.edpuzzle.com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achportal.ph-noe.ac.at/gwk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achportal.ph-noe.ac.at/gwk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achportal.ph-noe.ac.at/gwk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achportal.ph-noe.ac.at/gwk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lehrer-online.de/unterricht/grundschule/sachunterricht/computer-internet-co/unterrichtseinheit/ue/podcasts-produzieren-im-unterricht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achportal.ph-noe.ac.at/gwk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achportal.ph-noe.ac.at/gwk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fachportal.ph-noe.ac.at/gwk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achportal.ph-noe.ac.at/gwk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geowiki.geo.lmu.de/wiki/Kategorie:GEO-Podcasts" TargetMode="External"/><Relationship Id="rId4" Type="http://schemas.openxmlformats.org/officeDocument/2006/relationships/hyperlink" Target="https://gwb.schule.at/mod/wiki/view.php?pageid=4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hyperlink" Target="https://fachportal.ph-noe.ac.at/gwk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fachportal.ph-noe.ac.at/gwk/dokumente/audio" TargetMode="External"/><Relationship Id="rId5" Type="http://schemas.openxmlformats.org/officeDocument/2006/relationships/hyperlink" Target="https://www.planet-schule.de/frage-trifft-antwort/video/detail/s4/warum-gibt-es-tag-und-nacht.html" TargetMode="External"/><Relationship Id="rId4" Type="http://schemas.openxmlformats.org/officeDocument/2006/relationships/hyperlink" Target="https://fachportal.ph-noe.ac.at/gwk/dokumente/vide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4294967295"/>
          </p:nvPr>
        </p:nvSpPr>
        <p:spPr>
          <a:xfrm>
            <a:off x="0" y="620713"/>
            <a:ext cx="8964488" cy="18001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de-AT" b="1" dirty="0" smtClean="0">
                <a:solidFill>
                  <a:schemeClr val="tx1"/>
                </a:solidFill>
              </a:rPr>
              <a:t>  </a:t>
            </a:r>
            <a:endParaRPr lang="de-AT" b="1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699792" y="6237312"/>
            <a:ext cx="6444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i="1" dirty="0" smtClean="0">
                <a:hlinkClick r:id="rId2"/>
              </a:rPr>
              <a:t> https://fachportal.ph-noe.ac.at/gwk/</a:t>
            </a:r>
            <a:r>
              <a:rPr lang="de-AT" sz="1400" i="1" dirty="0" smtClean="0"/>
              <a:t>       HLG  „Quereinsteiger“           </a:t>
            </a:r>
            <a:r>
              <a:rPr lang="de-AT" sz="1400" i="1" dirty="0" err="1" smtClean="0"/>
              <a:t>Ch</a:t>
            </a:r>
            <a:r>
              <a:rPr lang="de-AT" sz="1400" i="1" dirty="0" smtClean="0"/>
              <a:t>. Sitte 2023</a:t>
            </a:r>
            <a:endParaRPr lang="de-AT" sz="14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165304"/>
            <a:ext cx="1914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1115616" y="1196752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 smtClean="0"/>
          </a:p>
          <a:p>
            <a:endParaRPr lang="de-AT" dirty="0"/>
          </a:p>
        </p:txBody>
      </p:sp>
      <p:sp>
        <p:nvSpPr>
          <p:cNvPr id="6" name="Textfeld 5"/>
          <p:cNvSpPr txBox="1"/>
          <p:nvPr/>
        </p:nvSpPr>
        <p:spPr>
          <a:xfrm>
            <a:off x="395536" y="404664"/>
            <a:ext cx="8748464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b="1" dirty="0"/>
              <a:t>FILM / VIDEO  etc. </a:t>
            </a:r>
            <a:r>
              <a:rPr lang="de-AT" sz="2000" b="1" dirty="0" smtClean="0"/>
              <a:t>synonym für die verschiedenen Formen des "bewegten Bilds"</a:t>
            </a:r>
          </a:p>
          <a:p>
            <a:r>
              <a:rPr lang="de-AT" sz="500" dirty="0" smtClean="0"/>
              <a:t> </a:t>
            </a:r>
          </a:p>
          <a:p>
            <a:r>
              <a:rPr lang="de-AT" i="1" dirty="0"/>
              <a:t>Nicht  immer ist eine  "direkte"  Begegnung, Erfahrung  im Unterricht in Geographie und Wirtschaftskunde möglich...    </a:t>
            </a:r>
            <a:r>
              <a:rPr lang="de-AT" dirty="0"/>
              <a:t> </a:t>
            </a:r>
            <a:endParaRPr lang="de-AT" dirty="0" smtClean="0"/>
          </a:p>
          <a:p>
            <a:r>
              <a:rPr lang="de-AT" dirty="0" smtClean="0"/>
              <a:t>.... aber....</a:t>
            </a:r>
          </a:p>
          <a:p>
            <a:r>
              <a:rPr lang="de-AT" dirty="0" smtClean="0"/>
              <a:t>in </a:t>
            </a:r>
            <a:r>
              <a:rPr lang="de-AT" dirty="0"/>
              <a:t>den </a:t>
            </a:r>
            <a:r>
              <a:rPr lang="de-AT" dirty="0" err="1"/>
              <a:t>Lernprozeß</a:t>
            </a:r>
            <a:r>
              <a:rPr lang="de-AT" dirty="0"/>
              <a:t>  </a:t>
            </a:r>
            <a:r>
              <a:rPr lang="de-AT" dirty="0" smtClean="0"/>
              <a:t>eingebundene/hinzugezogene </a:t>
            </a:r>
            <a:r>
              <a:rPr lang="de-AT" dirty="0"/>
              <a:t>Medien, wie "Film/Video" vereinen : </a:t>
            </a:r>
            <a:endParaRPr lang="de-AT" dirty="0" smtClean="0"/>
          </a:p>
          <a:p>
            <a:r>
              <a:rPr lang="de-AT" dirty="0" smtClean="0"/>
              <a:t>            Möglichkeit der Informationen über die Ebene  </a:t>
            </a:r>
            <a:r>
              <a:rPr lang="de-AT" b="1" dirty="0"/>
              <a:t>visueller</a:t>
            </a:r>
            <a:r>
              <a:rPr lang="de-AT" b="1" dirty="0" smtClean="0"/>
              <a:t>  </a:t>
            </a:r>
            <a:r>
              <a:rPr lang="de-AT" dirty="0" smtClean="0"/>
              <a:t>Eindrücke,</a:t>
            </a:r>
          </a:p>
          <a:p>
            <a:r>
              <a:rPr lang="de-AT" dirty="0" smtClean="0"/>
              <a:t>            und  über den Kanal  </a:t>
            </a:r>
            <a:r>
              <a:rPr lang="de-AT" b="1" dirty="0"/>
              <a:t>akustischer</a:t>
            </a:r>
            <a:r>
              <a:rPr lang="de-AT" dirty="0" smtClean="0"/>
              <a:t>  Eindrücke</a:t>
            </a:r>
          </a:p>
          <a:p>
            <a:r>
              <a:rPr lang="de-AT" dirty="0" smtClean="0"/>
              <a:t>       +  eröffnen sie die Darstellung einer </a:t>
            </a:r>
            <a:r>
              <a:rPr lang="de-AT" b="1" dirty="0"/>
              <a:t>Zeitdimension</a:t>
            </a:r>
            <a:r>
              <a:rPr lang="de-AT" dirty="0" smtClean="0"/>
              <a:t> durch das Vorführen  von</a:t>
            </a:r>
          </a:p>
          <a:p>
            <a:r>
              <a:rPr lang="de-AT" dirty="0"/>
              <a:t> </a:t>
            </a:r>
            <a:r>
              <a:rPr lang="de-AT" dirty="0" smtClean="0"/>
              <a:t>            Entwicklungen 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395536" y="3284985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dirty="0" smtClean="0"/>
              <a:t>  Möglicher didaktischer Einsatzort  </a:t>
            </a:r>
            <a:r>
              <a:rPr lang="de-AT" dirty="0" smtClean="0"/>
              <a:t>(</a:t>
            </a:r>
            <a:r>
              <a:rPr lang="de-AT" dirty="0" err="1" smtClean="0"/>
              <a:t>Kraatz</a:t>
            </a:r>
            <a:r>
              <a:rPr lang="de-AT" dirty="0" smtClean="0"/>
              <a:t> 1997, S. 198ff)</a:t>
            </a:r>
            <a:r>
              <a:rPr lang="de-AT" b="1" dirty="0" smtClean="0"/>
              <a:t> . . . Film als / bei / zur ....</a:t>
            </a:r>
            <a:endParaRPr lang="de-AT" dirty="0"/>
          </a:p>
        </p:txBody>
      </p:sp>
      <p:sp>
        <p:nvSpPr>
          <p:cNvPr id="8" name="Textfeld 7"/>
          <p:cNvSpPr txBox="1"/>
          <p:nvPr/>
        </p:nvSpPr>
        <p:spPr>
          <a:xfrm>
            <a:off x="251520" y="3861048"/>
            <a:ext cx="230425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dirty="0" smtClean="0">
                <a:solidFill>
                  <a:srgbClr val="FF0000"/>
                </a:solidFill>
              </a:rPr>
              <a:t>EINSTIEG /Motivation</a:t>
            </a:r>
          </a:p>
          <a:p>
            <a:r>
              <a:rPr lang="de-AT" sz="1600" dirty="0" smtClean="0"/>
              <a:t>eher offener Charakter Grundsatzinformationen   </a:t>
            </a:r>
          </a:p>
          <a:p>
            <a:r>
              <a:rPr lang="de-AT" sz="1600" dirty="0" smtClean="0"/>
              <a:t>d.h. Infodichte begrenzt</a:t>
            </a:r>
            <a:endParaRPr lang="de-AT" dirty="0"/>
          </a:p>
        </p:txBody>
      </p:sp>
      <p:sp>
        <p:nvSpPr>
          <p:cNvPr id="10" name="Textfeld 9"/>
          <p:cNvSpPr txBox="1"/>
          <p:nvPr/>
        </p:nvSpPr>
        <p:spPr>
          <a:xfrm>
            <a:off x="2483768" y="3861048"/>
            <a:ext cx="223224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b="1" dirty="0" smtClean="0">
                <a:solidFill>
                  <a:srgbClr val="FF0000"/>
                </a:solidFill>
              </a:rPr>
              <a:t>ERARBEITUNG</a:t>
            </a:r>
            <a:r>
              <a:rPr lang="de-AT" b="1" dirty="0" smtClean="0"/>
              <a:t>  </a:t>
            </a:r>
            <a:endParaRPr lang="de-AT" dirty="0" smtClean="0"/>
          </a:p>
          <a:p>
            <a:r>
              <a:rPr lang="de-AT" sz="1600" dirty="0" smtClean="0"/>
              <a:t>Informations-Film bietet best. Einsichten &amp; </a:t>
            </a:r>
            <a:r>
              <a:rPr lang="de-AT" sz="1600" dirty="0" err="1" smtClean="0"/>
              <a:t>Zus.hänge</a:t>
            </a:r>
            <a:r>
              <a:rPr lang="de-AT" sz="1600" dirty="0" smtClean="0"/>
              <a:t> /Sachverhalte </a:t>
            </a:r>
          </a:p>
          <a:p>
            <a:r>
              <a:rPr lang="de-AT" sz="1600" dirty="0" smtClean="0"/>
              <a:t>=  Begrenzte InfoFülle</a:t>
            </a:r>
            <a:endParaRPr lang="de-AT" sz="1600" dirty="0"/>
          </a:p>
        </p:txBody>
      </p:sp>
      <p:sp>
        <p:nvSpPr>
          <p:cNvPr id="11" name="Textfeld 10"/>
          <p:cNvSpPr txBox="1"/>
          <p:nvPr/>
        </p:nvSpPr>
        <p:spPr>
          <a:xfrm>
            <a:off x="4716016" y="3861048"/>
            <a:ext cx="16561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b="1" dirty="0" smtClean="0">
                <a:solidFill>
                  <a:srgbClr val="FF0000"/>
                </a:solidFill>
              </a:rPr>
              <a:t>VERTIEFUNG</a:t>
            </a:r>
          </a:p>
          <a:p>
            <a:r>
              <a:rPr lang="de-AT" sz="1600" dirty="0" smtClean="0"/>
              <a:t>Erarbeitetes wird aufgegriffen, ergänzt  &amp; für </a:t>
            </a:r>
            <a:r>
              <a:rPr lang="de-AT" sz="1600" dirty="0" err="1" smtClean="0"/>
              <a:t>SuS</a:t>
            </a:r>
            <a:r>
              <a:rPr lang="de-AT" sz="1600" dirty="0" smtClean="0"/>
              <a:t> bestätigt</a:t>
            </a:r>
          </a:p>
          <a:p>
            <a:endParaRPr lang="de-AT" dirty="0"/>
          </a:p>
        </p:txBody>
      </p:sp>
      <p:sp>
        <p:nvSpPr>
          <p:cNvPr id="13" name="Textfeld 12"/>
          <p:cNvSpPr txBox="1"/>
          <p:nvPr/>
        </p:nvSpPr>
        <p:spPr>
          <a:xfrm>
            <a:off x="6300192" y="3861048"/>
            <a:ext cx="284380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dirty="0" smtClean="0">
                <a:solidFill>
                  <a:srgbClr val="FF0000"/>
                </a:solidFill>
              </a:rPr>
              <a:t>Wh./</a:t>
            </a:r>
            <a:r>
              <a:rPr lang="de-AT" b="1" dirty="0" err="1" smtClean="0">
                <a:solidFill>
                  <a:srgbClr val="FF0000"/>
                </a:solidFill>
              </a:rPr>
              <a:t>Zus.fassung</a:t>
            </a:r>
            <a:r>
              <a:rPr lang="de-AT" b="1" dirty="0" smtClean="0">
                <a:solidFill>
                  <a:srgbClr val="FF0000"/>
                </a:solidFill>
              </a:rPr>
              <a:t>/Transfer</a:t>
            </a:r>
            <a:r>
              <a:rPr lang="de-AT" b="1" dirty="0" smtClean="0"/>
              <a:t>   </a:t>
            </a:r>
          </a:p>
          <a:p>
            <a:r>
              <a:rPr lang="de-AT" sz="1600" b="1" dirty="0"/>
              <a:t> </a:t>
            </a:r>
            <a:r>
              <a:rPr lang="de-AT" sz="1600" b="1" dirty="0" smtClean="0"/>
              <a:t>  </a:t>
            </a:r>
            <a:r>
              <a:rPr lang="de-AT" sz="1600" dirty="0" smtClean="0"/>
              <a:t>Ergebnisse strukturierend,</a:t>
            </a:r>
          </a:p>
          <a:p>
            <a:r>
              <a:rPr lang="de-AT" sz="1600" dirty="0" smtClean="0"/>
              <a:t>   ev. vergleichend </a:t>
            </a:r>
          </a:p>
          <a:p>
            <a:r>
              <a:rPr lang="de-AT" sz="1600" dirty="0"/>
              <a:t> </a:t>
            </a:r>
            <a:r>
              <a:rPr lang="de-AT" sz="1600" dirty="0" smtClean="0"/>
              <a:t>   und verbindet  sie zu übergeordneten </a:t>
            </a:r>
            <a:r>
              <a:rPr lang="de-AT" sz="1600" dirty="0" err="1" smtClean="0"/>
              <a:t>Gesichtspkten</a:t>
            </a:r>
            <a:endParaRPr lang="de-AT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4294967295"/>
          </p:nvPr>
        </p:nvSpPr>
        <p:spPr>
          <a:xfrm>
            <a:off x="0" y="620713"/>
            <a:ext cx="8964488" cy="18001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de-AT" b="1" dirty="0" smtClean="0">
                <a:solidFill>
                  <a:schemeClr val="tx1"/>
                </a:solidFill>
              </a:rPr>
              <a:t>  </a:t>
            </a:r>
            <a:endParaRPr lang="de-AT" b="1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699792" y="6237312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i="1" dirty="0" smtClean="0">
                <a:hlinkClick r:id="rId2"/>
              </a:rPr>
              <a:t>   https://fachportal.ph-noe.ac.at/gwk/</a:t>
            </a:r>
            <a:r>
              <a:rPr lang="de-AT" sz="1400" i="1" dirty="0" smtClean="0"/>
              <a:t>            HLG                                </a:t>
            </a:r>
            <a:r>
              <a:rPr lang="de-AT" sz="1400" i="1" dirty="0" err="1" smtClean="0"/>
              <a:t>Ch</a:t>
            </a:r>
            <a:r>
              <a:rPr lang="de-AT" sz="1400" i="1" dirty="0" smtClean="0"/>
              <a:t>. Sitte 2023</a:t>
            </a:r>
            <a:endParaRPr lang="de-AT" sz="14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165304"/>
            <a:ext cx="1914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1115616" y="1196752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 smtClean="0"/>
          </a:p>
          <a:p>
            <a:endParaRPr lang="de-AT" dirty="0"/>
          </a:p>
        </p:txBody>
      </p:sp>
      <p:sp>
        <p:nvSpPr>
          <p:cNvPr id="6" name="Textfeld 5"/>
          <p:cNvSpPr txBox="1"/>
          <p:nvPr/>
        </p:nvSpPr>
        <p:spPr>
          <a:xfrm>
            <a:off x="467544" y="548680"/>
            <a:ext cx="8676456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i="1" dirty="0" smtClean="0"/>
              <a:t>&gt;&gt;&gt;&gt;     weiter zu den Beispielen ....</a:t>
            </a:r>
          </a:p>
          <a:p>
            <a:r>
              <a:rPr lang="de-AT" sz="2000" b="1" i="1" dirty="0" smtClean="0"/>
              <a:t>Wo sie sonst noch etwas dazu finden:</a:t>
            </a:r>
          </a:p>
          <a:p>
            <a:endParaRPr lang="de-AT" i="1" dirty="0" smtClean="0"/>
          </a:p>
          <a:p>
            <a:r>
              <a:rPr lang="de-AT" i="1" dirty="0" smtClean="0"/>
              <a:t>1.</a:t>
            </a:r>
          </a:p>
          <a:p>
            <a:r>
              <a:rPr lang="de-AT" i="1" dirty="0" smtClean="0">
                <a:hlinkClick r:id="rId4"/>
              </a:rPr>
              <a:t>https://www.</a:t>
            </a:r>
            <a:r>
              <a:rPr lang="de-AT" b="1" i="1" dirty="0" smtClean="0">
                <a:hlinkClick r:id="rId4"/>
              </a:rPr>
              <a:t>lehrer-online.de</a:t>
            </a:r>
            <a:r>
              <a:rPr lang="de-AT" i="1" dirty="0" smtClean="0">
                <a:hlinkClick r:id="rId4"/>
              </a:rPr>
              <a:t>/unterricht/sekundarstufen/naturwissenschaften/geographie/unterrichtseinheit/ue/lehrvideos-fuer-den-geographie-unterricht/</a:t>
            </a:r>
            <a:r>
              <a:rPr lang="de-AT" i="1" dirty="0" smtClean="0"/>
              <a:t> </a:t>
            </a:r>
          </a:p>
          <a:p>
            <a:r>
              <a:rPr lang="de-AT" i="1" dirty="0" smtClean="0"/>
              <a:t>2.</a:t>
            </a:r>
          </a:p>
          <a:p>
            <a:r>
              <a:rPr lang="de-AT" i="1" dirty="0" smtClean="0">
                <a:hlinkClick r:id="rId5"/>
              </a:rPr>
              <a:t>https://www.</a:t>
            </a:r>
            <a:r>
              <a:rPr lang="de-AT" b="1" i="1" dirty="0" smtClean="0">
                <a:hlinkClick r:id="rId5"/>
              </a:rPr>
              <a:t>planet-schule.de</a:t>
            </a:r>
            <a:r>
              <a:rPr lang="de-AT" i="1" dirty="0" smtClean="0">
                <a:hlinkClick r:id="rId5"/>
              </a:rPr>
              <a:t>/fach/geografie-100.html</a:t>
            </a:r>
            <a:r>
              <a:rPr lang="de-AT" i="1" dirty="0" smtClean="0"/>
              <a:t> </a:t>
            </a:r>
          </a:p>
          <a:p>
            <a:r>
              <a:rPr lang="de-AT" i="1" dirty="0" smtClean="0">
                <a:hlinkClick r:id="rId6"/>
              </a:rPr>
              <a:t>https://www.planet-schule.de/fach/geografie-artikel-100.html</a:t>
            </a:r>
            <a:r>
              <a:rPr lang="de-AT" i="1" dirty="0" smtClean="0"/>
              <a:t>   Alle Filme zu....</a:t>
            </a:r>
          </a:p>
          <a:p>
            <a:r>
              <a:rPr lang="de-AT" i="1" dirty="0" smtClean="0"/>
              <a:t>3.</a:t>
            </a:r>
          </a:p>
          <a:p>
            <a:r>
              <a:rPr lang="de-AT" i="1" dirty="0" smtClean="0">
                <a:hlinkClick r:id="rId7"/>
              </a:rPr>
              <a:t>https://www.</a:t>
            </a:r>
            <a:r>
              <a:rPr lang="de-AT" b="1" i="1" dirty="0" smtClean="0">
                <a:hlinkClick r:id="rId7"/>
              </a:rPr>
              <a:t>4teachers.de</a:t>
            </a:r>
            <a:r>
              <a:rPr lang="de-AT" i="1" dirty="0" smtClean="0">
                <a:hlinkClick r:id="rId7"/>
              </a:rPr>
              <a:t>/?action=show&amp;id=668773</a:t>
            </a:r>
            <a:r>
              <a:rPr lang="de-AT" i="1" dirty="0" smtClean="0"/>
              <a:t>  </a:t>
            </a:r>
            <a:r>
              <a:rPr lang="de-AT" dirty="0" smtClean="0"/>
              <a:t>Videos &amp; Filme auf 4teachers.de</a:t>
            </a:r>
          </a:p>
          <a:p>
            <a:r>
              <a:rPr lang="de-AT" i="1" dirty="0" smtClean="0"/>
              <a:t>4</a:t>
            </a:r>
          </a:p>
          <a:p>
            <a:r>
              <a:rPr lang="de-AT" i="1" dirty="0" smtClean="0">
                <a:hlinkClick r:id="rId8"/>
              </a:rPr>
              <a:t>https://</a:t>
            </a:r>
            <a:r>
              <a:rPr lang="de-AT" b="1" i="1" dirty="0" smtClean="0">
                <a:hlinkClick r:id="rId8"/>
              </a:rPr>
              <a:t>www.wdrmaus.de</a:t>
            </a:r>
            <a:r>
              <a:rPr lang="de-AT" i="1" dirty="0" smtClean="0">
                <a:hlinkClick r:id="rId8"/>
              </a:rPr>
              <a:t>/filme/</a:t>
            </a:r>
            <a:r>
              <a:rPr lang="de-AT" i="1" dirty="0" smtClean="0"/>
              <a:t>   (+ auch AUDIOs !) </a:t>
            </a:r>
            <a:r>
              <a:rPr lang="de-AT" b="1" i="1" dirty="0" smtClean="0">
                <a:hlinkClick r:id="rId9"/>
              </a:rPr>
              <a:t>&gt;&gt; </a:t>
            </a:r>
            <a:r>
              <a:rPr lang="de-AT" i="1" dirty="0" smtClean="0"/>
              <a:t>  </a:t>
            </a:r>
            <a:r>
              <a:rPr lang="de-AT" sz="1600" i="1" dirty="0" smtClean="0"/>
              <a:t>bzw suchen über </a:t>
            </a:r>
            <a:r>
              <a:rPr lang="de-AT" sz="1600" i="1" dirty="0" err="1" smtClean="0"/>
              <a:t>Y_tubevideos</a:t>
            </a:r>
            <a:r>
              <a:rPr lang="de-AT" sz="1600" i="1" dirty="0" smtClean="0"/>
              <a:t>...</a:t>
            </a:r>
          </a:p>
          <a:p>
            <a:r>
              <a:rPr lang="de-AT" i="1" dirty="0" smtClean="0"/>
              <a:t>5</a:t>
            </a:r>
          </a:p>
          <a:p>
            <a:r>
              <a:rPr lang="de-AT" i="1" dirty="0" smtClean="0">
                <a:hlinkClick r:id="rId10"/>
              </a:rPr>
              <a:t>https://www.arte.tv/de/videos/RC-014036/mit-offenen-karten/</a:t>
            </a:r>
            <a:r>
              <a:rPr lang="de-AT" i="1" dirty="0" smtClean="0"/>
              <a:t>  &gt;&gt; </a:t>
            </a:r>
            <a:r>
              <a:rPr lang="de-AT" sz="1600" i="1" dirty="0" smtClean="0"/>
              <a:t>auch via </a:t>
            </a:r>
            <a:r>
              <a:rPr lang="de-AT" sz="1600" i="1" dirty="0" err="1" smtClean="0"/>
              <a:t>Y_tube</a:t>
            </a:r>
            <a:r>
              <a:rPr lang="de-AT" sz="1600" i="1" dirty="0" smtClean="0"/>
              <a:t>-suche!</a:t>
            </a:r>
          </a:p>
          <a:p>
            <a:r>
              <a:rPr lang="de-AT" i="1" dirty="0" smtClean="0"/>
              <a:t>6.</a:t>
            </a:r>
          </a:p>
          <a:p>
            <a:r>
              <a:rPr lang="de-AT" i="1" dirty="0" smtClean="0"/>
              <a:t>+  AUDIOS</a:t>
            </a:r>
            <a:r>
              <a:rPr lang="de-AT" sz="1600" i="1" dirty="0" smtClean="0"/>
              <a:t>  auf</a:t>
            </a:r>
            <a:r>
              <a:rPr lang="de-AT" i="1" dirty="0" smtClean="0"/>
              <a:t> </a:t>
            </a:r>
            <a:r>
              <a:rPr lang="de-AT" i="1" dirty="0" smtClean="0">
                <a:hlinkClick r:id="rId11"/>
              </a:rPr>
              <a:t>https://</a:t>
            </a:r>
            <a:r>
              <a:rPr lang="de-AT" b="1" i="1" dirty="0" smtClean="0">
                <a:hlinkClick r:id="rId11"/>
              </a:rPr>
              <a:t>oe1.orf.at/kinderuni</a:t>
            </a:r>
            <a:r>
              <a:rPr lang="de-AT" i="1" dirty="0" smtClean="0"/>
              <a:t>  </a:t>
            </a:r>
            <a:r>
              <a:rPr lang="de-AT" sz="1600" i="1" dirty="0" smtClean="0"/>
              <a:t>&gt; am Do &gt;4 Wochen </a:t>
            </a:r>
            <a:r>
              <a:rPr lang="de-AT" sz="1600" i="1" dirty="0" err="1" smtClean="0"/>
              <a:t>abhörbar</a:t>
            </a:r>
            <a:r>
              <a:rPr lang="de-AT" sz="1600" i="1" dirty="0" smtClean="0"/>
              <a:t> (</a:t>
            </a:r>
            <a:r>
              <a:rPr lang="de-AT" sz="1600" i="1" dirty="0" err="1" smtClean="0"/>
              <a:t>ev</a:t>
            </a:r>
            <a:r>
              <a:rPr lang="de-AT" sz="1600" i="1" dirty="0" smtClean="0"/>
              <a:t> Handy aufnehmen</a:t>
            </a:r>
          </a:p>
          <a:p>
            <a:endParaRPr lang="de-AT" i="1" dirty="0" smtClean="0"/>
          </a:p>
          <a:p>
            <a:endParaRPr lang="de-AT" i="1" dirty="0" smtClean="0"/>
          </a:p>
        </p:txBody>
      </p:sp>
      <p:sp>
        <p:nvSpPr>
          <p:cNvPr id="7" name="Textfeld 6"/>
          <p:cNvSpPr txBox="1"/>
          <p:nvPr/>
        </p:nvSpPr>
        <p:spPr>
          <a:xfrm>
            <a:off x="683568" y="3573016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 smtClean="0"/>
          </a:p>
          <a:p>
            <a:endParaRPr lang="de-AT" dirty="0" smtClean="0"/>
          </a:p>
          <a:p>
            <a:endParaRPr lang="de-A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260282" y="692696"/>
            <a:ext cx="120015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4294967295"/>
          </p:nvPr>
        </p:nvSpPr>
        <p:spPr>
          <a:xfrm>
            <a:off x="0" y="620713"/>
            <a:ext cx="8964488" cy="18001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de-AT" b="1" dirty="0" smtClean="0">
                <a:solidFill>
                  <a:schemeClr val="tx1"/>
                </a:solidFill>
              </a:rPr>
              <a:t>  </a:t>
            </a:r>
            <a:endParaRPr lang="de-AT" b="1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699792" y="6237312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i="1" dirty="0" smtClean="0">
                <a:hlinkClick r:id="rId2"/>
              </a:rPr>
              <a:t>   https://fachportal.ph-noe.ac.at/gwk/</a:t>
            </a:r>
            <a:r>
              <a:rPr lang="de-AT" sz="1400" i="1" dirty="0" smtClean="0"/>
              <a:t>            HLG                                </a:t>
            </a:r>
            <a:r>
              <a:rPr lang="de-AT" sz="1400" i="1" dirty="0" err="1" smtClean="0"/>
              <a:t>Ch</a:t>
            </a:r>
            <a:r>
              <a:rPr lang="de-AT" sz="1400" i="1" dirty="0" smtClean="0"/>
              <a:t>. Sitte 2023</a:t>
            </a:r>
            <a:endParaRPr lang="de-AT" sz="14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165304"/>
            <a:ext cx="1914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1115616" y="1196752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 smtClean="0"/>
          </a:p>
          <a:p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683568" y="3573016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 smtClean="0"/>
          </a:p>
          <a:p>
            <a:endParaRPr lang="de-AT" dirty="0" smtClean="0"/>
          </a:p>
          <a:p>
            <a:endParaRPr lang="de-AT" dirty="0"/>
          </a:p>
        </p:txBody>
      </p:sp>
      <p:sp>
        <p:nvSpPr>
          <p:cNvPr id="8" name="Textfeld 7"/>
          <p:cNvSpPr txBox="1"/>
          <p:nvPr/>
        </p:nvSpPr>
        <p:spPr>
          <a:xfrm>
            <a:off x="539552" y="404664"/>
            <a:ext cx="828092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Hilfreich ist folgender Hinweis zu VIDEOs:</a:t>
            </a:r>
          </a:p>
          <a:p>
            <a:r>
              <a:rPr lang="de-AT" sz="1600" dirty="0" smtClean="0">
                <a:hlinkClick r:id="rId4"/>
              </a:rPr>
              <a:t>                  https</a:t>
            </a:r>
            <a:r>
              <a:rPr lang="de-AT" sz="1600" dirty="0" smtClean="0">
                <a:hlinkClick r:id="rId4"/>
              </a:rPr>
              <a:t>://</a:t>
            </a:r>
            <a:r>
              <a:rPr lang="de-AT" sz="1600" dirty="0" smtClean="0">
                <a:hlinkClick r:id="rId4"/>
              </a:rPr>
              <a:t>github.com/mediathekview/mediathekviewweb/blob/master/README.md</a:t>
            </a:r>
            <a:r>
              <a:rPr lang="de-AT" sz="1600" dirty="0" smtClean="0"/>
              <a:t> &gt;&gt;</a:t>
            </a:r>
            <a:endParaRPr lang="de-AT" sz="1600" dirty="0"/>
          </a:p>
        </p:txBody>
      </p:sp>
      <p:sp>
        <p:nvSpPr>
          <p:cNvPr id="9" name="Textfeld 8"/>
          <p:cNvSpPr txBox="1"/>
          <p:nvPr/>
        </p:nvSpPr>
        <p:spPr>
          <a:xfrm>
            <a:off x="467544" y="1196752"/>
            <a:ext cx="8496944" cy="5555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dirty="0" smtClean="0"/>
              <a:t>                                </a:t>
            </a:r>
            <a:r>
              <a:rPr lang="de-AT" b="1" dirty="0" err="1" smtClean="0"/>
              <a:t>MediathekViewWeb</a:t>
            </a:r>
            <a:r>
              <a:rPr lang="de-AT" b="1" dirty="0" smtClean="0"/>
              <a:t> </a:t>
            </a:r>
            <a:r>
              <a:rPr lang="de-AT" b="1" dirty="0" smtClean="0"/>
              <a:t>→ </a:t>
            </a:r>
            <a:r>
              <a:rPr lang="de-AT" b="1" dirty="0" smtClean="0">
                <a:hlinkClick r:id="rId5"/>
              </a:rPr>
              <a:t>mediathekviewweb.de</a:t>
            </a:r>
            <a:endParaRPr lang="de-AT" b="1" dirty="0" smtClean="0"/>
          </a:p>
          <a:p>
            <a:r>
              <a:rPr lang="de-AT" sz="1600" i="1" dirty="0" err="1" smtClean="0"/>
              <a:t>MediathekViewWeb</a:t>
            </a:r>
            <a:r>
              <a:rPr lang="de-AT" sz="1600" i="1" dirty="0" smtClean="0"/>
              <a:t> ist eine einfache Browser-Oberfläche für den Zugriff auf die Filmliste des </a:t>
            </a:r>
            <a:r>
              <a:rPr lang="de-AT" sz="1600" i="1" dirty="0" err="1" smtClean="0">
                <a:hlinkClick r:id="rId6"/>
              </a:rPr>
              <a:t>MediathekView</a:t>
            </a:r>
            <a:r>
              <a:rPr lang="de-AT" sz="1600" i="1" dirty="0" smtClean="0">
                <a:hlinkClick r:id="rId6"/>
              </a:rPr>
              <a:t> Projekts</a:t>
            </a:r>
            <a:r>
              <a:rPr lang="de-AT" sz="1600" i="1" dirty="0" smtClean="0"/>
              <a:t>.</a:t>
            </a:r>
          </a:p>
          <a:p>
            <a:r>
              <a:rPr lang="de-AT" sz="1600" i="1" dirty="0" smtClean="0"/>
              <a:t>Im Gegensatz zu </a:t>
            </a:r>
            <a:r>
              <a:rPr lang="de-AT" sz="1600" i="1" dirty="0" err="1" smtClean="0"/>
              <a:t>MediathekView</a:t>
            </a:r>
            <a:r>
              <a:rPr lang="de-AT" sz="1600" i="1" dirty="0" smtClean="0"/>
              <a:t> muss bei </a:t>
            </a:r>
            <a:r>
              <a:rPr lang="de-AT" sz="1600" i="1" dirty="0" err="1" smtClean="0"/>
              <a:t>MediathekViewWeb</a:t>
            </a:r>
            <a:r>
              <a:rPr lang="de-AT" sz="1600" i="1" dirty="0" smtClean="0"/>
              <a:t> </a:t>
            </a:r>
            <a:r>
              <a:rPr lang="de-AT" sz="1600" b="1" i="1" dirty="0" smtClean="0"/>
              <a:t>weder ein Programm installiert noch eine Filmliste heruntergeladen werden, die Suche steht deshalb augenblicklich im Browser zur Verfügung</a:t>
            </a:r>
            <a:r>
              <a:rPr lang="de-AT" sz="1600" i="1" dirty="0" smtClean="0"/>
              <a:t>. Da die Abfrage auf dem Server durchgeführt wird, die Anforderungen an das Endgerät (Browser) minimal sind, und weil kein Java installiert werden muss, lässt sich die Website auch auf </a:t>
            </a:r>
            <a:r>
              <a:rPr lang="de-AT" sz="1600" i="1" dirty="0" err="1" smtClean="0"/>
              <a:t>Smartphones</a:t>
            </a:r>
            <a:r>
              <a:rPr lang="de-AT" sz="1600" i="1" dirty="0" smtClean="0"/>
              <a:t> und </a:t>
            </a:r>
            <a:r>
              <a:rPr lang="de-AT" sz="1600" i="1" dirty="0" err="1" smtClean="0"/>
              <a:t>Tablets</a:t>
            </a:r>
            <a:r>
              <a:rPr lang="de-AT" sz="1600" i="1" dirty="0" smtClean="0"/>
              <a:t> nutzen</a:t>
            </a:r>
            <a:r>
              <a:rPr lang="de-AT" sz="1600" i="1" dirty="0" smtClean="0"/>
              <a:t>.</a:t>
            </a:r>
          </a:p>
          <a:p>
            <a:endParaRPr lang="de-AT" sz="400" i="1" dirty="0" smtClean="0"/>
          </a:p>
          <a:p>
            <a:pPr marL="174625"/>
            <a:r>
              <a:rPr lang="de-AT" b="1" dirty="0" smtClean="0"/>
              <a:t>1. In die Suchliste eintippen, was man anschauen möchte.</a:t>
            </a:r>
          </a:p>
          <a:p>
            <a:pPr marL="174625"/>
            <a:r>
              <a:rPr lang="de-AT" b="1" dirty="0" smtClean="0"/>
              <a:t>2. Doppelklick auf das Videosymbol, um die Sendung sofort in der besten verfügbaren Qualität zu starten, oder mit der Maus </a:t>
            </a:r>
            <a:r>
              <a:rPr lang="de-AT" b="1" dirty="0" err="1" smtClean="0"/>
              <a:t>drübergehen</a:t>
            </a:r>
            <a:r>
              <a:rPr lang="de-AT" b="1" dirty="0" smtClean="0"/>
              <a:t>, um das Menü zu öffnen</a:t>
            </a:r>
            <a:r>
              <a:rPr lang="de-AT" b="1" dirty="0" smtClean="0"/>
              <a:t>.</a:t>
            </a:r>
          </a:p>
          <a:p>
            <a:pPr marL="174625"/>
            <a:endParaRPr lang="de-AT" b="1" dirty="0" smtClean="0"/>
          </a:p>
          <a:p>
            <a:endParaRPr lang="de-AT" sz="500" b="1" dirty="0" smtClean="0"/>
          </a:p>
          <a:p>
            <a:r>
              <a:rPr lang="de-AT" dirty="0" smtClean="0"/>
              <a:t>Ein Klick auf das Abspielsymbol startet das Video in der gewünschten Qualität. Ein Klick auf das Diskettensymbol startet den Download der Videodatei </a:t>
            </a:r>
            <a:r>
              <a:rPr lang="de-AT" i="1" dirty="0" smtClean="0"/>
              <a:t>(Achtung: dies wird nicht von allen Browsern (z.B. </a:t>
            </a:r>
            <a:r>
              <a:rPr lang="de-AT" i="1" dirty="0" err="1" smtClean="0"/>
              <a:t>Firefox</a:t>
            </a:r>
            <a:r>
              <a:rPr lang="de-AT" i="1" dirty="0" smtClean="0"/>
              <a:t>) unterstützt - hier dann per Rechtsklick -&gt; "Ziel speichern unter" bzw. "Save </a:t>
            </a:r>
            <a:r>
              <a:rPr lang="de-AT" i="1" dirty="0" err="1" smtClean="0"/>
              <a:t>target</a:t>
            </a:r>
            <a:r>
              <a:rPr lang="de-AT" i="1" dirty="0" smtClean="0"/>
              <a:t> </a:t>
            </a:r>
            <a:r>
              <a:rPr lang="de-AT" i="1" dirty="0" err="1" smtClean="0"/>
              <a:t>as</a:t>
            </a:r>
            <a:r>
              <a:rPr lang="de-AT" i="1" dirty="0" smtClean="0"/>
              <a:t>" das Video herunterladen)</a:t>
            </a:r>
            <a:r>
              <a:rPr lang="de-AT" dirty="0" smtClean="0"/>
              <a:t>.</a:t>
            </a:r>
          </a:p>
          <a:p>
            <a:r>
              <a:rPr lang="de-AT" dirty="0" smtClean="0"/>
              <a:t>Im geöffneten Player das X oben rechts oder </a:t>
            </a:r>
            <a:r>
              <a:rPr lang="de-AT" dirty="0" err="1" smtClean="0"/>
              <a:t>Escape</a:t>
            </a:r>
            <a:r>
              <a:rPr lang="de-AT" dirty="0" smtClean="0"/>
              <a:t> drücken, um den Player zu schließen. Dadurch wird auch das Abspielen beendet</a:t>
            </a:r>
            <a:r>
              <a:rPr lang="de-AT" dirty="0" smtClean="0"/>
              <a:t>. &gt;&gt;&gt; +  auch direkte Suchmöglichkeiten .......</a:t>
            </a:r>
            <a:endParaRPr lang="de-AT" dirty="0" smtClean="0"/>
          </a:p>
          <a:p>
            <a:endParaRPr lang="de-AT" b="1" dirty="0" smtClean="0"/>
          </a:p>
          <a:p>
            <a:endParaRPr lang="de-A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4294967295"/>
          </p:nvPr>
        </p:nvSpPr>
        <p:spPr>
          <a:xfrm>
            <a:off x="0" y="620713"/>
            <a:ext cx="8964488" cy="18001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de-AT" b="1" dirty="0" smtClean="0">
                <a:solidFill>
                  <a:schemeClr val="tx1"/>
                </a:solidFill>
              </a:rPr>
              <a:t>  </a:t>
            </a:r>
            <a:endParaRPr lang="de-AT" b="1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699792" y="6237312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i="1" dirty="0" smtClean="0">
                <a:hlinkClick r:id="rId2"/>
              </a:rPr>
              <a:t>   https://fachportal.ph-noe.ac.at/gwk/</a:t>
            </a:r>
            <a:r>
              <a:rPr lang="de-AT" sz="1400" i="1" dirty="0" smtClean="0"/>
              <a:t>            HLG                                </a:t>
            </a:r>
            <a:r>
              <a:rPr lang="de-AT" sz="1400" i="1" dirty="0" err="1" smtClean="0"/>
              <a:t>Ch</a:t>
            </a:r>
            <a:r>
              <a:rPr lang="de-AT" sz="1400" i="1" dirty="0" smtClean="0"/>
              <a:t>. Sitte 2023</a:t>
            </a:r>
            <a:endParaRPr lang="de-AT" sz="14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165304"/>
            <a:ext cx="1914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1115616" y="1196752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 smtClean="0"/>
          </a:p>
          <a:p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683568" y="3573016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 smtClean="0"/>
          </a:p>
          <a:p>
            <a:endParaRPr lang="de-AT" dirty="0" smtClean="0"/>
          </a:p>
          <a:p>
            <a:endParaRPr lang="de-AT" dirty="0"/>
          </a:p>
        </p:txBody>
      </p:sp>
      <p:sp>
        <p:nvSpPr>
          <p:cNvPr id="8" name="Textfeld 7"/>
          <p:cNvSpPr txBox="1"/>
          <p:nvPr/>
        </p:nvSpPr>
        <p:spPr>
          <a:xfrm>
            <a:off x="611560" y="620688"/>
            <a:ext cx="806489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Unter </a:t>
            </a:r>
            <a:r>
              <a:rPr lang="de-AT" sz="2000" b="1" dirty="0" smtClean="0">
                <a:hlinkClick r:id="rId4"/>
              </a:rPr>
              <a:t>www.edpuzzle.com</a:t>
            </a:r>
            <a:r>
              <a:rPr lang="de-AT" sz="2000" dirty="0" smtClean="0"/>
              <a:t> </a:t>
            </a:r>
            <a:endParaRPr lang="de-AT" sz="2000" dirty="0" smtClean="0"/>
          </a:p>
          <a:p>
            <a:endParaRPr lang="de-AT" dirty="0" smtClean="0"/>
          </a:p>
          <a:p>
            <a:r>
              <a:rPr lang="de-AT" dirty="0" smtClean="0"/>
              <a:t>lassen </a:t>
            </a:r>
            <a:r>
              <a:rPr lang="de-AT" dirty="0" smtClean="0"/>
              <a:t>sich Videos aus </a:t>
            </a:r>
            <a:r>
              <a:rPr lang="de-AT" dirty="0" err="1" smtClean="0"/>
              <a:t>Youtube</a:t>
            </a:r>
            <a:r>
              <a:rPr lang="de-AT" dirty="0" smtClean="0"/>
              <a:t> bzw. eigene Videos schnell zu einem interaktiven Quiz erweitern. Multiple </a:t>
            </a:r>
            <a:r>
              <a:rPr lang="de-AT" dirty="0" err="1" smtClean="0"/>
              <a:t>choice</a:t>
            </a:r>
            <a:r>
              <a:rPr lang="de-AT" dirty="0" smtClean="0"/>
              <a:t> oder offene Fragen, Video schneiden und eigenen Ton drüber sprechen sind möglich. Ebenso Links und Arbeitsaufträge in Kombination mit Heft und Buch sind umsetzbar</a:t>
            </a:r>
            <a:r>
              <a:rPr lang="de-AT" dirty="0" smtClean="0"/>
              <a:t>.</a:t>
            </a:r>
          </a:p>
          <a:p>
            <a:endParaRPr lang="de-AT" dirty="0" smtClean="0"/>
          </a:p>
          <a:p>
            <a:r>
              <a:rPr lang="de-AT" dirty="0" smtClean="0"/>
              <a:t>Die Auswertung lässt sich teils automatisieren und wird übersichtlich dargestellt. Ich habe in verschiedenen Fächern sehr gute Erfahrungen gemacht! Bei Interesse kann ich gerne Einladungslinks verschicken!</a:t>
            </a:r>
            <a:br>
              <a:rPr lang="de-AT" dirty="0" smtClean="0"/>
            </a:br>
            <a:endParaRPr lang="de-AT" dirty="0" smtClean="0"/>
          </a:p>
          <a:p>
            <a:endParaRPr lang="de-AT" dirty="0" smtClean="0"/>
          </a:p>
          <a:p>
            <a:r>
              <a:rPr lang="de-AT" sz="2000" b="1" dirty="0" smtClean="0">
                <a:hlinkClick r:id="rId5"/>
              </a:rPr>
              <a:t>www.nearpod.com</a:t>
            </a:r>
            <a:r>
              <a:rPr lang="de-AT" dirty="0" smtClean="0"/>
              <a:t> könnte eine Alternative sein.</a:t>
            </a:r>
          </a:p>
          <a:p>
            <a:endParaRPr lang="de-A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4294967295"/>
          </p:nvPr>
        </p:nvSpPr>
        <p:spPr>
          <a:xfrm>
            <a:off x="0" y="620713"/>
            <a:ext cx="8964488" cy="18001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de-AT" b="1" dirty="0" smtClean="0">
                <a:solidFill>
                  <a:schemeClr val="tx1"/>
                </a:solidFill>
              </a:rPr>
              <a:t>  </a:t>
            </a:r>
            <a:endParaRPr lang="de-AT" b="1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699792" y="6237312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i="1" dirty="0" smtClean="0">
                <a:hlinkClick r:id="rId2"/>
              </a:rPr>
              <a:t>   https://fachportal.ph-noe.ac.at/gwk/</a:t>
            </a:r>
            <a:r>
              <a:rPr lang="de-AT" sz="1400" i="1" dirty="0" smtClean="0"/>
              <a:t>            HLG                                </a:t>
            </a:r>
            <a:r>
              <a:rPr lang="de-AT" sz="1400" i="1" dirty="0" err="1" smtClean="0"/>
              <a:t>Ch</a:t>
            </a:r>
            <a:r>
              <a:rPr lang="de-AT" sz="1400" i="1" dirty="0" smtClean="0"/>
              <a:t>. Sitte 2023</a:t>
            </a:r>
            <a:endParaRPr lang="de-AT" sz="14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165304"/>
            <a:ext cx="1914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1115616" y="1196752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 smtClean="0"/>
          </a:p>
          <a:p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683568" y="3573016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 smtClean="0"/>
          </a:p>
          <a:p>
            <a:endParaRPr lang="de-AT" dirty="0" smtClean="0"/>
          </a:p>
          <a:p>
            <a:endParaRPr lang="de-A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/>
        </p:nvSpPr>
        <p:spPr>
          <a:xfrm>
            <a:off x="683568" y="764704"/>
            <a:ext cx="4104456" cy="187220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4294967295"/>
          </p:nvPr>
        </p:nvSpPr>
        <p:spPr>
          <a:xfrm>
            <a:off x="0" y="620713"/>
            <a:ext cx="8964488" cy="18001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de-AT" b="1" dirty="0" smtClean="0">
                <a:solidFill>
                  <a:schemeClr val="tx1"/>
                </a:solidFill>
              </a:rPr>
              <a:t>  </a:t>
            </a:r>
            <a:endParaRPr lang="de-AT" b="1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699792" y="6237312"/>
            <a:ext cx="6444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i="1" dirty="0" smtClean="0">
                <a:hlinkClick r:id="rId2"/>
              </a:rPr>
              <a:t> https://fachportal.ph-noe.ac.at/gwk/</a:t>
            </a:r>
            <a:r>
              <a:rPr lang="de-AT" sz="1400" i="1" dirty="0" smtClean="0"/>
              <a:t>        HLG  „Quereinsteiger“           </a:t>
            </a:r>
            <a:r>
              <a:rPr lang="de-AT" sz="1400" i="1" dirty="0" err="1" smtClean="0"/>
              <a:t>Ch</a:t>
            </a:r>
            <a:r>
              <a:rPr lang="de-AT" sz="1400" i="1" dirty="0" smtClean="0"/>
              <a:t>. Sitte 2023</a:t>
            </a:r>
          </a:p>
          <a:p>
            <a:endParaRPr lang="de-AT" sz="14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165304"/>
            <a:ext cx="1914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1115616" y="1196752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 smtClean="0"/>
          </a:p>
          <a:p>
            <a:endParaRPr lang="de-AT" dirty="0"/>
          </a:p>
        </p:txBody>
      </p:sp>
      <p:sp>
        <p:nvSpPr>
          <p:cNvPr id="6" name="Rechteck 5"/>
          <p:cNvSpPr/>
          <p:nvPr/>
        </p:nvSpPr>
        <p:spPr>
          <a:xfrm>
            <a:off x="2286000" y="144384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AT" b="1" dirty="0" smtClean="0"/>
              <a:t> </a:t>
            </a:r>
            <a:endParaRPr lang="de-AT" dirty="0" smtClean="0"/>
          </a:p>
          <a:p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827584" y="908721"/>
            <a:ext cx="41044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"</a:t>
            </a:r>
            <a:r>
              <a:rPr lang="de-AT" b="1" dirty="0" smtClean="0"/>
              <a:t>Ein Bild vermittelt mehr als 1000 Worte</a:t>
            </a:r>
            <a:r>
              <a:rPr lang="de-AT" dirty="0" smtClean="0"/>
              <a:t>, </a:t>
            </a:r>
          </a:p>
          <a:p>
            <a:r>
              <a:rPr lang="de-AT" dirty="0" smtClean="0"/>
              <a:t>... insbesondere  als  bewegtes Bild ...„</a:t>
            </a:r>
          </a:p>
          <a:p>
            <a:endParaRPr lang="de-AT" dirty="0" smtClean="0"/>
          </a:p>
          <a:p>
            <a:r>
              <a:rPr lang="de-AT" dirty="0" smtClean="0"/>
              <a:t>+  wozu noch die unterstützende </a:t>
            </a:r>
          </a:p>
          <a:p>
            <a:r>
              <a:rPr lang="de-AT" dirty="0" smtClean="0"/>
              <a:t>    </a:t>
            </a:r>
            <a:r>
              <a:rPr lang="de-AT" b="1" dirty="0" smtClean="0"/>
              <a:t>akustische Wirkung </a:t>
            </a:r>
            <a:r>
              <a:rPr lang="de-AT" dirty="0" smtClean="0"/>
              <a:t>des Tons  </a:t>
            </a:r>
          </a:p>
          <a:p>
            <a:r>
              <a:rPr lang="de-AT" dirty="0" smtClean="0"/>
              <a:t>    dazukommt ... (einprägsamer  als .... ?)</a:t>
            </a:r>
          </a:p>
          <a:p>
            <a:endParaRPr lang="de-AT" dirty="0"/>
          </a:p>
        </p:txBody>
      </p:sp>
      <p:sp>
        <p:nvSpPr>
          <p:cNvPr id="8" name="Textfeld 7"/>
          <p:cNvSpPr txBox="1"/>
          <p:nvPr/>
        </p:nvSpPr>
        <p:spPr>
          <a:xfrm>
            <a:off x="4932040" y="476672"/>
            <a:ext cx="396044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i="1" dirty="0" smtClean="0">
                <a:solidFill>
                  <a:srgbClr val="FF0000"/>
                </a:solidFill>
              </a:rPr>
              <a:t>A B E R   :</a:t>
            </a:r>
            <a:r>
              <a:rPr lang="de-AT" dirty="0" smtClean="0">
                <a:solidFill>
                  <a:srgbClr val="FF0000"/>
                </a:solidFill>
              </a:rPr>
              <a:t>    </a:t>
            </a:r>
          </a:p>
          <a:p>
            <a:endParaRPr lang="de-AT" sz="1000" i="1" dirty="0" smtClean="0">
              <a:solidFill>
                <a:srgbClr val="FF0000"/>
              </a:solidFill>
            </a:endParaRPr>
          </a:p>
          <a:p>
            <a:r>
              <a:rPr lang="de-AT" i="1" dirty="0" smtClean="0">
                <a:solidFill>
                  <a:srgbClr val="FF0000"/>
                </a:solidFill>
              </a:rPr>
              <a:t>vordergründig ein "einfach" (bequem) einsetzbares Medium -&gt; </a:t>
            </a:r>
            <a:r>
              <a:rPr lang="de-AT" i="1" dirty="0" err="1" smtClean="0">
                <a:solidFill>
                  <a:srgbClr val="FF0000"/>
                </a:solidFill>
              </a:rPr>
              <a:t>LuL</a:t>
            </a:r>
            <a:r>
              <a:rPr lang="de-AT" i="1" dirty="0" smtClean="0">
                <a:solidFill>
                  <a:srgbClr val="FF0000"/>
                </a:solidFill>
              </a:rPr>
              <a:t> brauchen "bloß" Videosammlung..." (Das in d. </a:t>
            </a:r>
            <a:r>
              <a:rPr lang="de-AT" i="1" dirty="0" err="1" smtClean="0">
                <a:solidFill>
                  <a:srgbClr val="FF0000"/>
                </a:solidFill>
              </a:rPr>
              <a:t>didakt</a:t>
            </a:r>
            <a:r>
              <a:rPr lang="de-AT" i="1" dirty="0" smtClean="0">
                <a:solidFill>
                  <a:srgbClr val="FF0000"/>
                </a:solidFill>
              </a:rPr>
              <a:t>. </a:t>
            </a:r>
            <a:r>
              <a:rPr lang="de-AT" i="1" dirty="0" err="1" smtClean="0">
                <a:solidFill>
                  <a:srgbClr val="FF0000"/>
                </a:solidFill>
              </a:rPr>
              <a:t>Lit</a:t>
            </a:r>
            <a:r>
              <a:rPr lang="de-AT" i="1" dirty="0" smtClean="0">
                <a:solidFill>
                  <a:srgbClr val="FF0000"/>
                </a:solidFill>
              </a:rPr>
              <a:t>. auch angeführte Problem "Fertigprodukt ohne </a:t>
            </a:r>
            <a:r>
              <a:rPr lang="de-AT" i="1" dirty="0" err="1" smtClean="0">
                <a:solidFill>
                  <a:srgbClr val="FF0000"/>
                </a:solidFill>
              </a:rPr>
              <a:t>Einfluß</a:t>
            </a:r>
            <a:r>
              <a:rPr lang="de-AT" i="1" dirty="0" smtClean="0">
                <a:solidFill>
                  <a:srgbClr val="FF0000"/>
                </a:solidFill>
              </a:rPr>
              <a:t> d. </a:t>
            </a:r>
            <a:r>
              <a:rPr lang="de-AT" i="1" dirty="0" err="1" smtClean="0">
                <a:solidFill>
                  <a:srgbClr val="FF0000"/>
                </a:solidFill>
              </a:rPr>
              <a:t>LuL</a:t>
            </a:r>
            <a:r>
              <a:rPr lang="de-AT" i="1" dirty="0" smtClean="0">
                <a:solidFill>
                  <a:srgbClr val="FF0000"/>
                </a:solidFill>
              </a:rPr>
              <a:t>", hat man bei anderen Medien auch ! 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( - außer Video ist auch  "Arbeitsmittel" s.u.)  "immer subjektive Reproduktion komplexer Realität„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899592" y="3140968"/>
            <a:ext cx="38164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+  höhere </a:t>
            </a:r>
            <a:r>
              <a:rPr lang="de-AT" b="1" dirty="0" smtClean="0"/>
              <a:t>Anschaulichkeit</a:t>
            </a:r>
            <a:r>
              <a:rPr lang="de-AT" dirty="0" smtClean="0"/>
              <a:t> und</a:t>
            </a:r>
          </a:p>
          <a:p>
            <a:r>
              <a:rPr lang="de-AT" dirty="0" smtClean="0"/>
              <a:t>                  Motivation bei </a:t>
            </a:r>
            <a:r>
              <a:rPr lang="de-AT" dirty="0" err="1" smtClean="0"/>
              <a:t>SuS</a:t>
            </a:r>
            <a:r>
              <a:rPr lang="de-AT" dirty="0" smtClean="0"/>
              <a:t> (?)</a:t>
            </a:r>
          </a:p>
          <a:p>
            <a:endParaRPr lang="de-AT" dirty="0" smtClean="0"/>
          </a:p>
          <a:p>
            <a:r>
              <a:rPr lang="de-AT" dirty="0" smtClean="0"/>
              <a:t>+   Aktualität / oder "Konserve„ ?</a:t>
            </a:r>
          </a:p>
          <a:p>
            <a:r>
              <a:rPr lang="de-AT" dirty="0" smtClean="0"/>
              <a:t>     ? Dokumentationsmittel eigener</a:t>
            </a:r>
          </a:p>
          <a:p>
            <a:r>
              <a:rPr lang="de-AT" dirty="0" smtClean="0"/>
              <a:t>                Erfahrungen/Er-Forschung??</a:t>
            </a:r>
          </a:p>
          <a:p>
            <a:endParaRPr lang="de-AT" dirty="0"/>
          </a:p>
        </p:txBody>
      </p:sp>
      <p:sp>
        <p:nvSpPr>
          <p:cNvPr id="10" name="Textfeld 9"/>
          <p:cNvSpPr txBox="1"/>
          <p:nvPr/>
        </p:nvSpPr>
        <p:spPr>
          <a:xfrm>
            <a:off x="4932040" y="3645024"/>
            <a:ext cx="42119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i="1" dirty="0" smtClean="0">
                <a:solidFill>
                  <a:srgbClr val="FF0000"/>
                </a:solidFill>
              </a:rPr>
              <a:t>ABER bei </a:t>
            </a:r>
            <a:r>
              <a:rPr lang="de-AT" i="1" dirty="0" err="1" smtClean="0">
                <a:solidFill>
                  <a:srgbClr val="FF0000"/>
                </a:solidFill>
              </a:rPr>
              <a:t>SuS</a:t>
            </a:r>
            <a:r>
              <a:rPr lang="de-AT" i="1" dirty="0" smtClean="0">
                <a:solidFill>
                  <a:srgbClr val="FF0000"/>
                </a:solidFill>
              </a:rPr>
              <a:t> nach </a:t>
            </a:r>
            <a:r>
              <a:rPr lang="de-AT" b="1" i="1" dirty="0" smtClean="0">
                <a:solidFill>
                  <a:srgbClr val="FF0000"/>
                </a:solidFill>
              </a:rPr>
              <a:t>fehlender Auswertung</a:t>
            </a:r>
            <a:r>
              <a:rPr lang="de-AT" i="1" dirty="0" smtClean="0">
                <a:solidFill>
                  <a:srgbClr val="FF0000"/>
                </a:solidFill>
              </a:rPr>
              <a:t>     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                         bzw.  </a:t>
            </a:r>
            <a:r>
              <a:rPr lang="de-AT" i="1" dirty="0" err="1" smtClean="0">
                <a:solidFill>
                  <a:srgbClr val="FF0000"/>
                </a:solidFill>
              </a:rPr>
              <a:t>didakt</a:t>
            </a:r>
            <a:r>
              <a:rPr lang="de-AT" i="1" dirty="0" smtClean="0">
                <a:solidFill>
                  <a:srgbClr val="FF0000"/>
                </a:solidFill>
              </a:rPr>
              <a:t>. Einbindung :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 Eindruck  einer "</a:t>
            </a:r>
            <a:r>
              <a:rPr lang="de-AT" b="1" i="1" dirty="0" smtClean="0">
                <a:solidFill>
                  <a:srgbClr val="FF0000"/>
                </a:solidFill>
              </a:rPr>
              <a:t>Berieselungsdidaktik</a:t>
            </a:r>
            <a:r>
              <a:rPr lang="de-AT" i="1" dirty="0" smtClean="0">
                <a:solidFill>
                  <a:srgbClr val="FF0000"/>
                </a:solidFill>
              </a:rPr>
              <a:t>" 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                         (</a:t>
            </a:r>
            <a:r>
              <a:rPr lang="de-AT" i="1" dirty="0" err="1" smtClean="0">
                <a:solidFill>
                  <a:srgbClr val="FF0000"/>
                </a:solidFill>
              </a:rPr>
              <a:t>und"Pausenfüllung</a:t>
            </a:r>
            <a:r>
              <a:rPr lang="de-AT" i="1" dirty="0" smtClean="0">
                <a:solidFill>
                  <a:srgbClr val="FF0000"/>
                </a:solidFill>
              </a:rPr>
              <a:t>) 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"Oberflächlichkeit des priv. gewohnten TV-Konsums" ohne gezielter Einordnung u. ohne Anstrengungsaufwand... &gt; s.u.&gt;</a:t>
            </a:r>
            <a:endParaRPr lang="de-AT" dirty="0">
              <a:solidFill>
                <a:srgbClr val="FF0000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5076056" y="404664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611560" y="692696"/>
            <a:ext cx="3816424" cy="11521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4294967295"/>
          </p:nvPr>
        </p:nvSpPr>
        <p:spPr>
          <a:xfrm>
            <a:off x="0" y="620713"/>
            <a:ext cx="8964488" cy="18001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de-AT" b="1" dirty="0" smtClean="0">
                <a:solidFill>
                  <a:schemeClr val="tx1"/>
                </a:solidFill>
              </a:rPr>
              <a:t>  </a:t>
            </a:r>
            <a:endParaRPr lang="de-AT" b="1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555776" y="6237312"/>
            <a:ext cx="6336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i="1" dirty="0" smtClean="0">
                <a:hlinkClick r:id="rId2"/>
              </a:rPr>
              <a:t> https://fachportal.ph-noe.ac.at/gwk/</a:t>
            </a:r>
            <a:r>
              <a:rPr lang="de-AT" sz="1400" i="1" dirty="0" smtClean="0"/>
              <a:t>        HLG  „Quereinsteiger“           </a:t>
            </a:r>
            <a:r>
              <a:rPr lang="de-AT" sz="1400" i="1" dirty="0" err="1" smtClean="0"/>
              <a:t>Ch</a:t>
            </a:r>
            <a:r>
              <a:rPr lang="de-AT" sz="1400" i="1" dirty="0" smtClean="0"/>
              <a:t>. Sitte 2023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165304"/>
            <a:ext cx="1914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1115616" y="1196752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 smtClean="0"/>
          </a:p>
          <a:p>
            <a:endParaRPr lang="de-AT" dirty="0"/>
          </a:p>
        </p:txBody>
      </p:sp>
      <p:sp>
        <p:nvSpPr>
          <p:cNvPr id="6" name="Textfeld 5"/>
          <p:cNvSpPr txBox="1"/>
          <p:nvPr/>
        </p:nvSpPr>
        <p:spPr>
          <a:xfrm>
            <a:off x="539552" y="692696"/>
            <a:ext cx="403244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/>
            <a:r>
              <a:rPr lang="de-AT" dirty="0" smtClean="0"/>
              <a:t>hohe </a:t>
            </a:r>
            <a:r>
              <a:rPr lang="de-AT" b="1" dirty="0" smtClean="0"/>
              <a:t>Wirklichkeitstreue und   Nähe </a:t>
            </a:r>
            <a:r>
              <a:rPr lang="de-AT" dirty="0" smtClean="0"/>
              <a:t>vermittelnd / bzw. wird   FILM/Video zugeschrieben... </a:t>
            </a:r>
          </a:p>
          <a:p>
            <a:r>
              <a:rPr lang="de-AT" dirty="0" smtClean="0"/>
              <a:t> </a:t>
            </a:r>
          </a:p>
          <a:p>
            <a:r>
              <a:rPr lang="de-AT" dirty="0" smtClean="0"/>
              <a:t> </a:t>
            </a:r>
          </a:p>
          <a:p>
            <a:r>
              <a:rPr lang="de-AT" dirty="0" smtClean="0"/>
              <a:t> </a:t>
            </a:r>
          </a:p>
          <a:p>
            <a:r>
              <a:rPr lang="de-AT" dirty="0" smtClean="0"/>
              <a:t> </a:t>
            </a:r>
          </a:p>
          <a:p>
            <a:r>
              <a:rPr lang="de-AT" dirty="0" smtClean="0"/>
              <a:t>seine "O b j e k t i v i t ä t" ist dabei </a:t>
            </a:r>
          </a:p>
          <a:p>
            <a:r>
              <a:rPr lang="de-AT" dirty="0" smtClean="0"/>
              <a:t>        zwar "im Hinterkopf zu behalten",</a:t>
            </a:r>
          </a:p>
          <a:p>
            <a:r>
              <a:rPr lang="de-AT" dirty="0" smtClean="0"/>
              <a:t> bei den meisten F. aber wohl müßig zu diskutieren  - </a:t>
            </a:r>
          </a:p>
          <a:p>
            <a:r>
              <a:rPr lang="de-AT" dirty="0" smtClean="0"/>
              <a:t>außer </a:t>
            </a:r>
          </a:p>
          <a:p>
            <a:r>
              <a:rPr lang="de-AT" dirty="0" smtClean="0"/>
              <a:t>man verwendet direkt den Gegensatz /   </a:t>
            </a:r>
          </a:p>
          <a:p>
            <a:r>
              <a:rPr lang="de-AT" dirty="0" smtClean="0"/>
              <a:t>            Parteilichkeit / Selbstdarstellung  </a:t>
            </a:r>
          </a:p>
          <a:p>
            <a:r>
              <a:rPr lang="de-AT" dirty="0" smtClean="0"/>
              <a:t>            als </a:t>
            </a:r>
            <a:r>
              <a:rPr lang="de-AT" dirty="0" err="1" smtClean="0"/>
              <a:t>did</a:t>
            </a:r>
            <a:r>
              <a:rPr lang="de-AT" dirty="0" smtClean="0"/>
              <a:t>. Mittel – </a:t>
            </a:r>
          </a:p>
          <a:p>
            <a:endParaRPr lang="de-AT" dirty="0"/>
          </a:p>
          <a:p>
            <a:r>
              <a:rPr lang="de-AT" dirty="0" smtClean="0"/>
              <a:t>zur "reinen Medienanalyse/-</a:t>
            </a:r>
            <a:r>
              <a:rPr lang="de-AT" dirty="0" err="1" smtClean="0"/>
              <a:t>erziehung</a:t>
            </a:r>
            <a:r>
              <a:rPr lang="de-AT" dirty="0" smtClean="0"/>
              <a:t> </a:t>
            </a:r>
          </a:p>
          <a:p>
            <a:r>
              <a:rPr lang="de-AT" dirty="0" smtClean="0"/>
              <a:t>o h n e  Inhaltsauswertung" ist in GWK in der Regel zu kurz Zeit)</a:t>
            </a:r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4644008" y="692696"/>
            <a:ext cx="410445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i="1" dirty="0" smtClean="0">
                <a:solidFill>
                  <a:srgbClr val="FF0000"/>
                </a:solidFill>
              </a:rPr>
              <a:t>Ist eine "mediendidaktische Alphabetisierung" auch in anderen Fächern schon erfolgt  ?? 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(bzw. geht sie in mehreren, gemeinsam, schrittweise abgestimmt  voran? etwa D, BE...)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O D E R 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 -ist sie in GWK überhaupt neben der fachlichen Auswerteebene intendiert ? </a:t>
            </a:r>
          </a:p>
          <a:p>
            <a:endParaRPr lang="de-AT" i="1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de-AT" i="1" dirty="0" smtClean="0">
                <a:solidFill>
                  <a:srgbClr val="FF0000"/>
                </a:solidFill>
              </a:rPr>
              <a:t>bleibt noch Zeit / od. müssen primär fachliche Ziele damit erreicht werden ?</a:t>
            </a:r>
          </a:p>
          <a:p>
            <a:pPr>
              <a:buFontTx/>
              <a:buChar char="-"/>
            </a:pPr>
            <a:r>
              <a:rPr lang="de-AT" i="1" dirty="0" smtClean="0">
                <a:solidFill>
                  <a:srgbClr val="FF0000"/>
                </a:solidFill>
              </a:rPr>
              <a:t>  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(u.U. "2 diametrale Kommentare"? - ev. wenn man Nachrichten gut auswählt...</a:t>
            </a:r>
          </a:p>
          <a:p>
            <a:endParaRPr lang="de-AT" i="1" dirty="0">
              <a:solidFill>
                <a:srgbClr val="FF0000"/>
              </a:solidFill>
            </a:endParaRPr>
          </a:p>
          <a:p>
            <a:r>
              <a:rPr lang="de-AT" i="1" dirty="0" smtClean="0">
                <a:solidFill>
                  <a:srgbClr val="FF0000"/>
                </a:solidFill>
              </a:rPr>
              <a:t> – das ist aber leichter mit Zeitungstexten/Webseiten möglich)</a:t>
            </a:r>
          </a:p>
          <a:p>
            <a:endParaRPr lang="de-AT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683568" y="620688"/>
            <a:ext cx="3960440" cy="15841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4294967295"/>
          </p:nvPr>
        </p:nvSpPr>
        <p:spPr>
          <a:xfrm>
            <a:off x="0" y="620713"/>
            <a:ext cx="8964488" cy="18001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de-AT" b="1" dirty="0" smtClean="0">
                <a:solidFill>
                  <a:schemeClr val="tx1"/>
                </a:solidFill>
              </a:rPr>
              <a:t>  </a:t>
            </a:r>
            <a:endParaRPr lang="de-AT" b="1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411760" y="6237312"/>
            <a:ext cx="6480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i="1" dirty="0" smtClean="0">
                <a:hlinkClick r:id="rId2"/>
              </a:rPr>
              <a:t>  https://fachportal.ph-noe.ac.at/gwk/</a:t>
            </a:r>
            <a:r>
              <a:rPr lang="de-AT" sz="1400" i="1" dirty="0" smtClean="0"/>
              <a:t>        HLG  „Quereinsteiger“           </a:t>
            </a:r>
            <a:r>
              <a:rPr lang="de-AT" sz="1400" i="1" dirty="0" err="1" smtClean="0"/>
              <a:t>Ch</a:t>
            </a:r>
            <a:r>
              <a:rPr lang="de-AT" sz="1400" i="1" dirty="0" smtClean="0"/>
              <a:t>. Sitte 2023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165304"/>
            <a:ext cx="1914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1115616" y="1196752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 smtClean="0"/>
          </a:p>
          <a:p>
            <a:endParaRPr lang="de-AT" dirty="0"/>
          </a:p>
        </p:txBody>
      </p:sp>
      <p:sp>
        <p:nvSpPr>
          <p:cNvPr id="6" name="Textfeld 5"/>
          <p:cNvSpPr txBox="1"/>
          <p:nvPr/>
        </p:nvSpPr>
        <p:spPr>
          <a:xfrm>
            <a:off x="539552" y="548680"/>
            <a:ext cx="42484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/>
            <a:r>
              <a:rPr lang="de-AT" b="1" dirty="0" smtClean="0"/>
              <a:t>dynamische Darstellung von Prozessen  </a:t>
            </a:r>
            <a:endParaRPr lang="de-AT" dirty="0" smtClean="0"/>
          </a:p>
          <a:p>
            <a:pPr marL="174625"/>
            <a:r>
              <a:rPr lang="de-AT" dirty="0" smtClean="0"/>
              <a:t>(auch solche, die man oft selber gar nicht miterleben könnte    </a:t>
            </a:r>
          </a:p>
          <a:p>
            <a:pPr marL="174625"/>
            <a:r>
              <a:rPr lang="de-AT" dirty="0" smtClean="0"/>
              <a:t> &gt; sowohl    z e i t l i c h   &gt;&gt;   fiktiv (Trick),  </a:t>
            </a:r>
          </a:p>
          <a:p>
            <a:pPr marL="174625"/>
            <a:r>
              <a:rPr lang="de-AT" dirty="0" smtClean="0"/>
              <a:t>&gt;&gt;&gt; als auch örtlich   </a:t>
            </a:r>
          </a:p>
          <a:p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4788024" y="548680"/>
            <a:ext cx="410445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i="1" dirty="0" smtClean="0">
                <a:solidFill>
                  <a:srgbClr val="FF0000"/>
                </a:solidFill>
              </a:rPr>
              <a:t>Fülle von Details 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u. Schnelligkeit ..."vorbeihuschender Details", 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 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"</a:t>
            </a:r>
            <a:r>
              <a:rPr lang="de-AT" b="1" i="1" dirty="0" smtClean="0">
                <a:solidFill>
                  <a:srgbClr val="FF0000"/>
                </a:solidFill>
              </a:rPr>
              <a:t>Zwang" zu best. "Sehgeschwindigkeit"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 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kommen "Prozesse" nur im Ton od. auch via Bild vor ? (u. sind B &amp; T eine Einheit ? 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ist Kommentar passiv auf Zusatzinfos/ aktiv als Führung)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 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 ( u.U. Problem der </a:t>
            </a:r>
            <a:r>
              <a:rPr lang="de-AT" b="1" i="1" dirty="0">
                <a:solidFill>
                  <a:srgbClr val="FF0000"/>
                </a:solidFill>
              </a:rPr>
              <a:t>Film-Länge</a:t>
            </a:r>
            <a:r>
              <a:rPr lang="de-AT" i="1" dirty="0" smtClean="0">
                <a:solidFill>
                  <a:srgbClr val="FF0000"/>
                </a:solidFill>
              </a:rPr>
              <a:t> ?  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- </a:t>
            </a:r>
            <a:r>
              <a:rPr lang="de-AT" b="1" i="1" dirty="0" smtClean="0">
                <a:solidFill>
                  <a:srgbClr val="FF0000"/>
                </a:solidFill>
              </a:rPr>
              <a:t>wie gehe ich damit methodisch um ?</a:t>
            </a:r>
            <a:r>
              <a:rPr lang="de-AT" i="1" dirty="0" smtClean="0">
                <a:solidFill>
                  <a:srgbClr val="FF0000"/>
                </a:solidFill>
              </a:rPr>
              <a:t>) </a:t>
            </a:r>
          </a:p>
          <a:p>
            <a:pPr algn="r"/>
            <a:r>
              <a:rPr lang="de-AT" i="1" dirty="0" smtClean="0">
                <a:solidFill>
                  <a:srgbClr val="FF0000"/>
                </a:solidFill>
              </a:rPr>
              <a:t> &gt;&gt;&gt;&gt;&gt;&gt;   siehe dazu später !!!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damit nicht nur ein verschwommener Eindruck bleibt ?</a:t>
            </a:r>
          </a:p>
          <a:p>
            <a:endParaRPr lang="de-AT" i="1" dirty="0">
              <a:solidFill>
                <a:srgbClr val="FF0000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539552" y="2276872"/>
            <a:ext cx="4176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/>
            <a:r>
              <a:rPr lang="de-AT" b="1" dirty="0" smtClean="0"/>
              <a:t>beliebige Reproduzierbarkeit </a:t>
            </a:r>
          </a:p>
          <a:p>
            <a:pPr marL="174625"/>
            <a:r>
              <a:rPr lang="de-AT" b="1" dirty="0" smtClean="0"/>
              <a:t>der Eindrücke/Abläufe </a:t>
            </a:r>
            <a:r>
              <a:rPr lang="de-AT" dirty="0" smtClean="0"/>
              <a:t>-  </a:t>
            </a:r>
          </a:p>
          <a:p>
            <a:pPr marL="174625"/>
            <a:r>
              <a:rPr lang="de-AT" dirty="0" smtClean="0"/>
              <a:t>eine Chance des Mediums, die wir </a:t>
            </a:r>
            <a:r>
              <a:rPr lang="de-AT" dirty="0" err="1" smtClean="0"/>
              <a:t>did</a:t>
            </a:r>
            <a:r>
              <a:rPr lang="de-AT" dirty="0" smtClean="0"/>
              <a:t>. nutzen sollen ...</a:t>
            </a:r>
            <a:endParaRPr lang="de-AT" dirty="0"/>
          </a:p>
        </p:txBody>
      </p:sp>
      <p:sp>
        <p:nvSpPr>
          <p:cNvPr id="10" name="Textfeld 9"/>
          <p:cNvSpPr txBox="1"/>
          <p:nvPr/>
        </p:nvSpPr>
        <p:spPr>
          <a:xfrm>
            <a:off x="539552" y="3501008"/>
            <a:ext cx="4176464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i="1" dirty="0" smtClean="0"/>
              <a:t>Ein  TIPP  </a:t>
            </a:r>
            <a:r>
              <a:rPr lang="de-AT" b="1" i="1" dirty="0" smtClean="0"/>
              <a:t>zu  </a:t>
            </a:r>
            <a:r>
              <a:rPr lang="de-AT" b="1" i="1" dirty="0" err="1" smtClean="0"/>
              <a:t>AUDIOfiles</a:t>
            </a:r>
            <a:r>
              <a:rPr lang="de-AT" i="1" dirty="0" smtClean="0"/>
              <a:t>:</a:t>
            </a:r>
          </a:p>
          <a:p>
            <a:endParaRPr lang="de-AT" sz="500" i="1" dirty="0" smtClean="0"/>
          </a:p>
          <a:p>
            <a:r>
              <a:rPr lang="de-AT" i="1" dirty="0" smtClean="0"/>
              <a:t>N o t f a l </a:t>
            </a:r>
            <a:r>
              <a:rPr lang="de-AT" i="1" dirty="0" err="1" smtClean="0"/>
              <a:t>l</a:t>
            </a:r>
            <a:r>
              <a:rPr lang="de-AT" i="1" dirty="0" smtClean="0"/>
              <a:t> s  nehmen sie vom Computer /Radio  </a:t>
            </a:r>
            <a:r>
              <a:rPr lang="de-AT" b="1" i="1" dirty="0" smtClean="0"/>
              <a:t>mit der </a:t>
            </a:r>
            <a:r>
              <a:rPr lang="de-AT" b="1" i="1" dirty="0" err="1" smtClean="0"/>
              <a:t>Diktaphonfunktion</a:t>
            </a:r>
            <a:r>
              <a:rPr lang="de-AT" b="1" i="1" dirty="0" smtClean="0"/>
              <a:t> ihres Handys  </a:t>
            </a:r>
            <a:r>
              <a:rPr lang="de-AT" i="1" dirty="0" smtClean="0"/>
              <a:t>etwas auf....(etwa aktuellen Journalbeitrag od. Tonspur von Video, aus dessen Bildern sie eine </a:t>
            </a:r>
            <a:r>
              <a:rPr lang="de-AT" b="1" i="1" dirty="0" smtClean="0"/>
              <a:t>SLID-</a:t>
            </a:r>
            <a:r>
              <a:rPr lang="de-AT" b="1" i="1" dirty="0" err="1" smtClean="0"/>
              <a:t>show</a:t>
            </a:r>
            <a:r>
              <a:rPr lang="de-AT" b="1" i="1" dirty="0" smtClean="0"/>
              <a:t> machen  </a:t>
            </a:r>
          </a:p>
          <a:p>
            <a:r>
              <a:rPr lang="de-AT" sz="1200" i="1" dirty="0" smtClean="0">
                <a:hlinkClick r:id="rId4"/>
              </a:rPr>
              <a:t>https://www.lehrer-online.de/unterricht/grundschule/sachunterricht/computer-internet-co/unterrichtseinheit/ue/</a:t>
            </a:r>
            <a:r>
              <a:rPr lang="de-AT" sz="1600" b="1" i="1" dirty="0" smtClean="0">
                <a:hlinkClick r:id="rId4"/>
              </a:rPr>
              <a:t>podcasts-produzieren-im-unterricht/</a:t>
            </a:r>
            <a:r>
              <a:rPr lang="de-AT" sz="1200" i="1" dirty="0" smtClean="0"/>
              <a:t>        +      </a:t>
            </a:r>
            <a:r>
              <a:rPr lang="de-AT" i="1" dirty="0" smtClean="0"/>
              <a:t>&gt;&gt; s.u.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539552" y="404664"/>
            <a:ext cx="2376264" cy="5040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4294967295"/>
          </p:nvPr>
        </p:nvSpPr>
        <p:spPr>
          <a:xfrm>
            <a:off x="0" y="620713"/>
            <a:ext cx="8964488" cy="18001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de-AT" b="1" dirty="0" smtClean="0">
                <a:solidFill>
                  <a:schemeClr val="tx1"/>
                </a:solidFill>
              </a:rPr>
              <a:t>  </a:t>
            </a:r>
            <a:endParaRPr lang="de-AT" b="1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411760" y="6237312"/>
            <a:ext cx="6480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i="1" dirty="0" smtClean="0">
                <a:hlinkClick r:id="rId2"/>
              </a:rPr>
              <a:t> https://fachportal.ph-noe.ac.at/gwk/</a:t>
            </a:r>
            <a:r>
              <a:rPr lang="de-AT" sz="1400" i="1" dirty="0" smtClean="0"/>
              <a:t>        HLG  „Quereinsteiger“           </a:t>
            </a:r>
            <a:r>
              <a:rPr lang="de-AT" sz="1400" i="1" dirty="0" err="1" smtClean="0"/>
              <a:t>Ch</a:t>
            </a:r>
            <a:r>
              <a:rPr lang="de-AT" sz="1400" i="1" dirty="0" smtClean="0"/>
              <a:t>. Sitte 2023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165304"/>
            <a:ext cx="1914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1115616" y="1196752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 smtClean="0"/>
          </a:p>
          <a:p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683568" y="476672"/>
            <a:ext cx="3960440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b="1" dirty="0" smtClean="0"/>
              <a:t>V a r i a n t e n  :</a:t>
            </a:r>
            <a:endParaRPr lang="de-AT" sz="2400" dirty="0" smtClean="0"/>
          </a:p>
          <a:p>
            <a:r>
              <a:rPr lang="de-AT" sz="500" dirty="0" smtClean="0"/>
              <a:t> </a:t>
            </a:r>
          </a:p>
          <a:p>
            <a:r>
              <a:rPr lang="de-AT" dirty="0" smtClean="0"/>
              <a:t>1- </a:t>
            </a:r>
            <a:r>
              <a:rPr lang="de-AT" b="1" dirty="0" smtClean="0"/>
              <a:t>- Ausschnitte </a:t>
            </a:r>
            <a:r>
              <a:rPr lang="de-AT" dirty="0" smtClean="0"/>
              <a:t>zeigen ? </a:t>
            </a:r>
          </a:p>
          <a:p>
            <a:endParaRPr lang="de-AT" sz="500" dirty="0" smtClean="0"/>
          </a:p>
          <a:p>
            <a:r>
              <a:rPr lang="de-AT" dirty="0" smtClean="0"/>
              <a:t>2-- ev. Teile wiederholend ... </a:t>
            </a:r>
          </a:p>
          <a:p>
            <a:endParaRPr lang="de-AT" sz="500" dirty="0" smtClean="0"/>
          </a:p>
          <a:p>
            <a:r>
              <a:rPr lang="de-AT" dirty="0" smtClean="0"/>
              <a:t>3.  </a:t>
            </a:r>
            <a:r>
              <a:rPr lang="de-AT" b="1" dirty="0" smtClean="0"/>
              <a:t>unterbrechen</a:t>
            </a:r>
            <a:r>
              <a:rPr lang="de-AT" dirty="0" smtClean="0"/>
              <a:t>... (mit Arbeitsphase?) ?</a:t>
            </a:r>
          </a:p>
          <a:p>
            <a:pPr marL="342900" indent="-342900">
              <a:buAutoNum type="arabicPeriod" startAt="4"/>
            </a:pPr>
            <a:r>
              <a:rPr lang="de-AT" dirty="0" smtClean="0"/>
              <a:t>Standbild ?</a:t>
            </a:r>
          </a:p>
          <a:p>
            <a:pPr marL="342900" indent="-342900"/>
            <a:endParaRPr lang="de-AT" dirty="0" smtClean="0"/>
          </a:p>
          <a:p>
            <a:r>
              <a:rPr lang="de-AT" b="1" dirty="0" smtClean="0"/>
              <a:t>5. mit / </a:t>
            </a:r>
            <a:r>
              <a:rPr lang="de-AT" b="1" dirty="0"/>
              <a:t>ohne Ton </a:t>
            </a:r>
            <a:r>
              <a:rPr lang="de-AT" dirty="0" smtClean="0"/>
              <a:t>- Aufmerksamkeit auf Bilder...?  </a:t>
            </a:r>
          </a:p>
          <a:p>
            <a:pPr marL="342900" indent="-342900">
              <a:buAutoNum type="arabicPeriod" startAt="6"/>
            </a:pPr>
            <a:r>
              <a:rPr lang="de-AT" dirty="0" err="1" smtClean="0"/>
              <a:t>z.B</a:t>
            </a:r>
            <a:r>
              <a:rPr lang="de-AT" dirty="0" smtClean="0"/>
              <a:t>  </a:t>
            </a:r>
            <a:r>
              <a:rPr lang="de-AT" dirty="0" err="1" smtClean="0"/>
              <a:t>fremdspr</a:t>
            </a:r>
            <a:r>
              <a:rPr lang="de-AT" dirty="0" smtClean="0"/>
              <a:t>. Ton  wie engl., TV5...  </a:t>
            </a:r>
          </a:p>
          <a:p>
            <a:pPr marL="342900" indent="-342900"/>
            <a:r>
              <a:rPr lang="de-AT" dirty="0" smtClean="0"/>
              <a:t>      (ev. nur mit Lehrerkommentar...?)</a:t>
            </a:r>
          </a:p>
          <a:p>
            <a:r>
              <a:rPr lang="de-AT" dirty="0" smtClean="0"/>
              <a:t> </a:t>
            </a:r>
          </a:p>
          <a:p>
            <a:r>
              <a:rPr lang="de-AT" dirty="0" smtClean="0"/>
              <a:t>7. ( "Kürzen" - bei Aufnahme mit Pause-Taste ?  - etwa bei AUDIOs  </a:t>
            </a:r>
          </a:p>
          <a:p>
            <a:r>
              <a:rPr lang="de-AT" i="1" dirty="0" smtClean="0"/>
              <a:t>od. - zeitintensiv ! -&gt; "zusammenschneiden" ? </a:t>
            </a:r>
          </a:p>
          <a:p>
            <a:r>
              <a:rPr lang="de-AT" dirty="0" smtClean="0"/>
              <a:t>  </a:t>
            </a:r>
          </a:p>
          <a:p>
            <a:r>
              <a:rPr lang="de-AT" i="1" dirty="0" smtClean="0"/>
              <a:t>"ausborgen"  eher umständlich... (schul)eigene Sammlung ?</a:t>
            </a:r>
          </a:p>
          <a:p>
            <a:endParaRPr lang="de-AT" dirty="0"/>
          </a:p>
        </p:txBody>
      </p:sp>
      <p:sp>
        <p:nvSpPr>
          <p:cNvPr id="8" name="Textfeld 7"/>
          <p:cNvSpPr txBox="1"/>
          <p:nvPr/>
        </p:nvSpPr>
        <p:spPr>
          <a:xfrm>
            <a:off x="4788024" y="404664"/>
            <a:ext cx="4176464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b="1" i="1" dirty="0">
                <a:solidFill>
                  <a:srgbClr val="FF0000"/>
                </a:solidFill>
              </a:rPr>
              <a:t>Welche Filme </a:t>
            </a:r>
            <a:r>
              <a:rPr lang="de-AT" sz="2000" b="1" i="1" dirty="0" smtClean="0">
                <a:solidFill>
                  <a:srgbClr val="FF0000"/>
                </a:solidFill>
              </a:rPr>
              <a:t>? 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es gibt nicht nur </a:t>
            </a:r>
            <a:r>
              <a:rPr lang="de-AT" b="1" i="1" dirty="0" smtClean="0">
                <a:solidFill>
                  <a:srgbClr val="FF0000"/>
                </a:solidFill>
              </a:rPr>
              <a:t>Unterrichtsfilme</a:t>
            </a:r>
            <a:r>
              <a:rPr lang="de-AT" i="1" dirty="0" smtClean="0">
                <a:solidFill>
                  <a:srgbClr val="FF0000"/>
                </a:solidFill>
              </a:rPr>
              <a:t> - häufiger werden andere genutzt ! - oft aus </a:t>
            </a:r>
            <a:r>
              <a:rPr lang="de-AT" b="1" i="1" dirty="0" smtClean="0">
                <a:solidFill>
                  <a:srgbClr val="FF0000"/>
                </a:solidFill>
              </a:rPr>
              <a:t>TV </a:t>
            </a:r>
            <a:r>
              <a:rPr lang="de-AT" i="1" dirty="0" smtClean="0">
                <a:solidFill>
                  <a:srgbClr val="FF0000"/>
                </a:solidFill>
              </a:rPr>
              <a:t>- Dokumentationen... ? </a:t>
            </a:r>
            <a:r>
              <a:rPr lang="de-AT" i="1" dirty="0">
                <a:solidFill>
                  <a:srgbClr val="FF0000"/>
                </a:solidFill>
              </a:rPr>
              <a:t>Länge</a:t>
            </a:r>
            <a:r>
              <a:rPr lang="de-AT" i="1" dirty="0" smtClean="0">
                <a:solidFill>
                  <a:srgbClr val="FF0000"/>
                </a:solidFill>
              </a:rPr>
              <a:t> !??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? sind diese (ausreichend) "zielgerichtet </a:t>
            </a:r>
            <a:r>
              <a:rPr lang="de-AT" b="1" i="1" dirty="0" smtClean="0">
                <a:solidFill>
                  <a:srgbClr val="FF0000"/>
                </a:solidFill>
              </a:rPr>
              <a:t>strukturiert</a:t>
            </a:r>
            <a:r>
              <a:rPr lang="de-AT" i="1" dirty="0" smtClean="0">
                <a:solidFill>
                  <a:srgbClr val="FF0000"/>
                </a:solidFill>
              </a:rPr>
              <a:t>" ?, </a:t>
            </a:r>
          </a:p>
          <a:p>
            <a:r>
              <a:rPr lang="de-AT" b="1" i="1" dirty="0" smtClean="0">
                <a:solidFill>
                  <a:srgbClr val="FF0000"/>
                </a:solidFill>
              </a:rPr>
              <a:t>TV-Gefahr:</a:t>
            </a:r>
            <a:r>
              <a:rPr lang="de-AT" i="1" dirty="0" smtClean="0">
                <a:solidFill>
                  <a:srgbClr val="FF0000"/>
                </a:solidFill>
              </a:rPr>
              <a:t>  Aktualitätsfalle &amp; Kuriositätsfalle &amp; nur punktuell !</a:t>
            </a:r>
          </a:p>
          <a:p>
            <a:r>
              <a:rPr lang="de-AT" sz="500" i="1" dirty="0" smtClean="0">
                <a:solidFill>
                  <a:srgbClr val="FF0000"/>
                </a:solidFill>
              </a:rPr>
              <a:t>  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? wie ist ihre </a:t>
            </a:r>
            <a:r>
              <a:rPr lang="de-AT" b="1" i="1" dirty="0" smtClean="0">
                <a:solidFill>
                  <a:srgbClr val="FF0000"/>
                </a:solidFill>
              </a:rPr>
              <a:t>Sprache</a:t>
            </a:r>
            <a:r>
              <a:rPr lang="de-AT" i="1" dirty="0" smtClean="0">
                <a:solidFill>
                  <a:srgbClr val="FF0000"/>
                </a:solidFill>
              </a:rPr>
              <a:t> - insbes. bei Einsatz in der S I (gesamte Komplexität/Dichte/Vokabel... ) ?</a:t>
            </a:r>
            <a:endParaRPr lang="de-AT" i="1" dirty="0">
              <a:solidFill>
                <a:srgbClr val="FF0000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4788024" y="3717032"/>
            <a:ext cx="435597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i="1" dirty="0" smtClean="0">
                <a:solidFill>
                  <a:srgbClr val="FF0000"/>
                </a:solidFill>
              </a:rPr>
              <a:t>+ in Österr. : inexistentes Schul-TV des ORF ! &gt;&gt; Ausweichen auf Deutsche Sender - dort auch </a:t>
            </a:r>
            <a:r>
              <a:rPr lang="de-AT" i="1" dirty="0" err="1" smtClean="0">
                <a:solidFill>
                  <a:srgbClr val="FF0000"/>
                </a:solidFill>
              </a:rPr>
              <a:t>zT</a:t>
            </a:r>
            <a:r>
              <a:rPr lang="de-AT" i="1" dirty="0" smtClean="0">
                <a:solidFill>
                  <a:srgbClr val="FF0000"/>
                </a:solidFill>
              </a:rPr>
              <a:t>. gutes flankierendes Angebot auf den  Webseiten ausländischer TV-Anstalten !</a:t>
            </a:r>
          </a:p>
          <a:p>
            <a:endParaRPr lang="de-AT" sz="1000" i="1" dirty="0" smtClean="0">
              <a:solidFill>
                <a:srgbClr val="FF0000"/>
              </a:solidFill>
            </a:endParaRPr>
          </a:p>
          <a:p>
            <a:r>
              <a:rPr lang="de-AT" i="1" dirty="0" smtClean="0">
                <a:solidFill>
                  <a:srgbClr val="FF0000"/>
                </a:solidFill>
              </a:rPr>
              <a:t>Also: </a:t>
            </a:r>
          </a:p>
          <a:p>
            <a:r>
              <a:rPr lang="de-AT" i="1" dirty="0" smtClean="0">
                <a:solidFill>
                  <a:srgbClr val="FF0000"/>
                </a:solidFill>
              </a:rPr>
              <a:t>WIE gehe ich mit "normalen" TV-</a:t>
            </a:r>
            <a:r>
              <a:rPr lang="de-AT" i="1" dirty="0" err="1" smtClean="0">
                <a:solidFill>
                  <a:srgbClr val="FF0000"/>
                </a:solidFill>
              </a:rPr>
              <a:t>Anbebot</a:t>
            </a:r>
            <a:r>
              <a:rPr lang="de-AT" i="1" dirty="0" smtClean="0">
                <a:solidFill>
                  <a:srgbClr val="FF0000"/>
                </a:solidFill>
              </a:rPr>
              <a:t> um ? &gt;&gt; hier sind SIE  </a:t>
            </a:r>
            <a:r>
              <a:rPr lang="de-AT" i="1" dirty="0" err="1" smtClean="0">
                <a:solidFill>
                  <a:srgbClr val="FF0000"/>
                </a:solidFill>
              </a:rPr>
              <a:t>did</a:t>
            </a:r>
            <a:r>
              <a:rPr lang="de-AT" i="1" dirty="0" smtClean="0">
                <a:solidFill>
                  <a:srgbClr val="FF0000"/>
                </a:solidFill>
              </a:rPr>
              <a:t>. - </a:t>
            </a:r>
            <a:r>
              <a:rPr lang="de-AT" i="1" dirty="0" err="1" smtClean="0">
                <a:solidFill>
                  <a:srgbClr val="FF0000"/>
                </a:solidFill>
              </a:rPr>
              <a:t>method</a:t>
            </a:r>
            <a:r>
              <a:rPr lang="de-AT" i="1" dirty="0" smtClean="0">
                <a:solidFill>
                  <a:srgbClr val="FF0000"/>
                </a:solidFill>
              </a:rPr>
              <a:t>. - zeitl. gefordert !</a:t>
            </a:r>
            <a:endParaRPr lang="de-A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539552" y="692696"/>
            <a:ext cx="8208912" cy="1800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4294967295"/>
          </p:nvPr>
        </p:nvSpPr>
        <p:spPr>
          <a:xfrm>
            <a:off x="0" y="620713"/>
            <a:ext cx="8964488" cy="18001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de-AT" b="1" dirty="0" smtClean="0">
                <a:solidFill>
                  <a:schemeClr val="tx1"/>
                </a:solidFill>
              </a:rPr>
              <a:t>  </a:t>
            </a:r>
            <a:endParaRPr lang="de-AT" b="1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339752" y="6237312"/>
            <a:ext cx="65527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i="1" dirty="0" smtClean="0">
                <a:hlinkClick r:id="rId2"/>
              </a:rPr>
              <a:t>  https://fachportal.ph-noe.ac.at/gwk/</a:t>
            </a:r>
            <a:r>
              <a:rPr lang="de-AT" sz="1400" i="1" dirty="0" smtClean="0"/>
              <a:t>        HLG  „Quereinsteiger“           </a:t>
            </a:r>
            <a:r>
              <a:rPr lang="de-AT" sz="1400" i="1" dirty="0" err="1" smtClean="0"/>
              <a:t>Ch</a:t>
            </a:r>
            <a:r>
              <a:rPr lang="de-AT" sz="1400" i="1" dirty="0" smtClean="0"/>
              <a:t>. Sitte 2023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165304"/>
            <a:ext cx="1914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1115616" y="1196752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 smtClean="0"/>
          </a:p>
          <a:p>
            <a:endParaRPr lang="de-AT" dirty="0"/>
          </a:p>
        </p:txBody>
      </p:sp>
      <p:sp>
        <p:nvSpPr>
          <p:cNvPr id="6" name="Textfeld 5"/>
          <p:cNvSpPr txBox="1"/>
          <p:nvPr/>
        </p:nvSpPr>
        <p:spPr>
          <a:xfrm>
            <a:off x="611560" y="692696"/>
            <a:ext cx="806489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dirty="0" smtClean="0"/>
              <a:t>der </a:t>
            </a:r>
            <a:r>
              <a:rPr lang="de-AT" sz="2000" dirty="0" err="1" smtClean="0"/>
              <a:t>didakt</a:t>
            </a:r>
            <a:r>
              <a:rPr lang="de-AT" sz="2000" dirty="0" smtClean="0"/>
              <a:t>./ </a:t>
            </a:r>
            <a:r>
              <a:rPr lang="de-AT" sz="2000" dirty="0" err="1" smtClean="0"/>
              <a:t>method</a:t>
            </a:r>
            <a:r>
              <a:rPr lang="de-AT" sz="2000" dirty="0" smtClean="0"/>
              <a:t>. Wert des "bewegten Bildes" </a:t>
            </a:r>
            <a:r>
              <a:rPr lang="de-AT" sz="2000" b="1" dirty="0" smtClean="0"/>
              <a:t>hängt ganz wesentlich ab </a:t>
            </a:r>
          </a:p>
          <a:p>
            <a:endParaRPr lang="de-AT" sz="1000" b="1" dirty="0"/>
          </a:p>
          <a:p>
            <a:r>
              <a:rPr lang="de-AT" sz="2000" dirty="0" smtClean="0"/>
              <a:t>1.    von  der Art des in ein Lernszenario eingebundenen Einsatzes</a:t>
            </a:r>
          </a:p>
          <a:p>
            <a:r>
              <a:rPr lang="de-AT" sz="1000" dirty="0" smtClean="0"/>
              <a:t>  </a:t>
            </a:r>
          </a:p>
          <a:p>
            <a:r>
              <a:rPr lang="de-AT" sz="2000" dirty="0" smtClean="0"/>
              <a:t>2.   der handlungsorientiert einfallsreichen Auswertung  </a:t>
            </a:r>
          </a:p>
          <a:p>
            <a:r>
              <a:rPr lang="de-AT" sz="1000" dirty="0" smtClean="0"/>
              <a:t> </a:t>
            </a:r>
          </a:p>
          <a:p>
            <a:r>
              <a:rPr lang="de-AT" sz="2000" dirty="0" smtClean="0"/>
              <a:t>3.   der Nachbearbeitung ! </a:t>
            </a:r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827584" y="2852936"/>
            <a:ext cx="78488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7063" indent="-627063"/>
            <a:r>
              <a:rPr lang="de-AT" sz="2400" i="1" dirty="0" smtClean="0"/>
              <a:t>Anm.: Nur zeigen &amp; "nachher darüber reden".... </a:t>
            </a:r>
          </a:p>
          <a:p>
            <a:pPr marL="627063" indent="-627063"/>
            <a:r>
              <a:rPr lang="de-AT" sz="2400" i="1" dirty="0" smtClean="0"/>
              <a:t>   oder gar (sic!)  </a:t>
            </a:r>
          </a:p>
          <a:p>
            <a:pPr marL="627063" indent="-627063"/>
            <a:r>
              <a:rPr lang="de-AT" sz="2400" i="1" dirty="0" smtClean="0"/>
              <a:t>        </a:t>
            </a:r>
            <a:r>
              <a:rPr lang="de-AT" sz="2400" b="1" i="1" dirty="0" smtClean="0">
                <a:solidFill>
                  <a:srgbClr val="FF0000"/>
                </a:solidFill>
              </a:rPr>
              <a:t>„beim Zeigen mitschreiben lassen" </a:t>
            </a:r>
            <a:r>
              <a:rPr lang="de-AT" sz="2400" i="1" dirty="0" smtClean="0"/>
              <a:t>(? und das Bild nicht betrachten können...) ist die falsche Herangehensweise!</a:t>
            </a:r>
          </a:p>
          <a:p>
            <a:endParaRPr lang="de-AT" dirty="0" smtClean="0"/>
          </a:p>
          <a:p>
            <a:r>
              <a:rPr lang="de-AT" dirty="0" smtClean="0"/>
              <a:t> </a:t>
            </a:r>
            <a:r>
              <a:rPr lang="de-AT" i="1" dirty="0" smtClean="0"/>
              <a:t>&gt;&gt; siehe etwa neben den hier durchgenommenen Varianten auch in RINSCHEDE 2003, S. 346 bzw. HAUBRICH 2006 S. 181, od. 1997 S. 270</a:t>
            </a:r>
            <a:endParaRPr lang="de-AT" dirty="0" smtClean="0"/>
          </a:p>
          <a:p>
            <a:endParaRPr lang="de-A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51886" y="2060848"/>
            <a:ext cx="1884610" cy="902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hteck 3"/>
          <p:cNvSpPr/>
          <p:nvPr/>
        </p:nvSpPr>
        <p:spPr>
          <a:xfrm>
            <a:off x="395536" y="404664"/>
            <a:ext cx="8352928" cy="5040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extfeld 1"/>
          <p:cNvSpPr txBox="1"/>
          <p:nvPr/>
        </p:nvSpPr>
        <p:spPr>
          <a:xfrm>
            <a:off x="467544" y="476672"/>
            <a:ext cx="8280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b="1" dirty="0" smtClean="0"/>
              <a:t>Einfache   METHODEN..... der  AUSWERTUNG  und  ERTRAGSSICHERUNG :</a:t>
            </a:r>
            <a:endParaRPr lang="de-AT" sz="2000" b="1" dirty="0"/>
          </a:p>
        </p:txBody>
      </p:sp>
      <p:sp>
        <p:nvSpPr>
          <p:cNvPr id="5" name="Textfeld 4"/>
          <p:cNvSpPr txBox="1"/>
          <p:nvPr/>
        </p:nvSpPr>
        <p:spPr>
          <a:xfrm>
            <a:off x="467544" y="1124744"/>
            <a:ext cx="86764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dirty="0" smtClean="0"/>
              <a:t>1. ARBEITSBLATT   </a:t>
            </a:r>
            <a:r>
              <a:rPr lang="de-AT" dirty="0" smtClean="0"/>
              <a:t>- v o r h e r   kurz anlesen</a:t>
            </a:r>
          </a:p>
          <a:p>
            <a:r>
              <a:rPr lang="de-AT" dirty="0" smtClean="0"/>
              <a:t>                  d a n a c h   immer erst mit Bleistift Fragen beantworten / einsetzen/einzeichnen</a:t>
            </a:r>
          </a:p>
          <a:p>
            <a:r>
              <a:rPr lang="de-AT" dirty="0" smtClean="0"/>
              <a:t>    </a:t>
            </a:r>
            <a:r>
              <a:rPr lang="de-AT" i="1" dirty="0" smtClean="0"/>
              <a:t>TIPP:  </a:t>
            </a:r>
            <a:r>
              <a:rPr lang="de-AT" i="1" dirty="0" err="1" smtClean="0"/>
              <a:t>ev</a:t>
            </a:r>
            <a:r>
              <a:rPr lang="de-AT" i="1" dirty="0" smtClean="0"/>
              <a:t> können sie dazu auch das eine oder andere (Zahlen ...) dazu an die Tafel notieren</a:t>
            </a:r>
          </a:p>
          <a:p>
            <a:r>
              <a:rPr lang="de-AT" i="1" dirty="0" smtClean="0"/>
              <a:t>                  &gt;&gt;   bei Link aus WWW </a:t>
            </a:r>
          </a:p>
          <a:p>
            <a:r>
              <a:rPr lang="de-AT" i="1" dirty="0" smtClean="0"/>
              <a:t>          &gt;&gt;&gt; diesen via   QR-Code  (auch bei Gruppennutzung u.U. über Handy</a:t>
            </a:r>
            <a:endParaRPr lang="de-AT" i="1" dirty="0"/>
          </a:p>
        </p:txBody>
      </p:sp>
      <p:sp>
        <p:nvSpPr>
          <p:cNvPr id="6" name="Textfeld 5"/>
          <p:cNvSpPr txBox="1"/>
          <p:nvPr/>
        </p:nvSpPr>
        <p:spPr>
          <a:xfrm>
            <a:off x="467544" y="2708920"/>
            <a:ext cx="8676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dirty="0" smtClean="0"/>
              <a:t>2. MIND-MAP</a:t>
            </a:r>
            <a:r>
              <a:rPr lang="de-AT" dirty="0" smtClean="0"/>
              <a:t>  -   </a:t>
            </a:r>
            <a:r>
              <a:rPr lang="de-AT" b="1" dirty="0" smtClean="0"/>
              <a:t>a) </a:t>
            </a:r>
            <a:r>
              <a:rPr lang="de-AT" dirty="0" smtClean="0"/>
              <a:t>in Partnerarbeit </a:t>
            </a:r>
            <a:r>
              <a:rPr lang="de-AT" i="1" dirty="0" smtClean="0"/>
              <a:t>(„</a:t>
            </a:r>
            <a:r>
              <a:rPr lang="de-AT" i="1" dirty="0" err="1" smtClean="0"/>
              <a:t>SuS</a:t>
            </a:r>
            <a:r>
              <a:rPr lang="de-AT" i="1" dirty="0" smtClean="0"/>
              <a:t> </a:t>
            </a:r>
            <a:r>
              <a:rPr lang="de-AT" i="1" dirty="0" err="1" smtClean="0"/>
              <a:t>schaun</a:t>
            </a:r>
            <a:r>
              <a:rPr lang="de-AT" i="1" dirty="0" smtClean="0"/>
              <a:t> eh zum Nachbarn“) </a:t>
            </a:r>
          </a:p>
          <a:p>
            <a:r>
              <a:rPr lang="de-AT" dirty="0" smtClean="0"/>
              <a:t>                                         im   H e f t    </a:t>
            </a:r>
            <a:r>
              <a:rPr lang="de-AT" i="1" dirty="0" smtClean="0"/>
              <a:t>&gt;&gt;&gt;&gt;   </a:t>
            </a:r>
            <a:r>
              <a:rPr lang="de-AT" i="1" dirty="0" err="1" smtClean="0"/>
              <a:t>ev</a:t>
            </a:r>
            <a:r>
              <a:rPr lang="de-AT" i="1" dirty="0" smtClean="0"/>
              <a:t>  die Hauptäste vorgeben ?????</a:t>
            </a:r>
          </a:p>
          <a:p>
            <a:r>
              <a:rPr lang="de-AT" dirty="0" smtClean="0"/>
              <a:t>                           </a:t>
            </a:r>
            <a:r>
              <a:rPr lang="de-AT" b="1" dirty="0" smtClean="0"/>
              <a:t>b) </a:t>
            </a:r>
            <a:r>
              <a:rPr lang="de-AT" dirty="0" smtClean="0"/>
              <a:t>an Tafel oder besser auf P l a k a t </a:t>
            </a:r>
            <a:r>
              <a:rPr lang="de-AT" dirty="0" err="1" smtClean="0"/>
              <a:t>papier</a:t>
            </a:r>
            <a:r>
              <a:rPr lang="de-AT" dirty="0" smtClean="0"/>
              <a:t> &gt;&gt; + aushängen... </a:t>
            </a:r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467544" y="3717032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 startAt="3"/>
            </a:pPr>
            <a:r>
              <a:rPr lang="de-AT" b="1" dirty="0" smtClean="0"/>
              <a:t>SPEZIELLE  BEOBACHTUNGSAUFTRÄGE </a:t>
            </a:r>
            <a:endParaRPr lang="de-AT" dirty="0" smtClean="0"/>
          </a:p>
          <a:p>
            <a:pPr marL="342900" indent="-342900"/>
            <a:r>
              <a:rPr lang="de-AT" dirty="0" smtClean="0"/>
              <a:t>                              </a:t>
            </a:r>
            <a:r>
              <a:rPr lang="de-AT" b="1" dirty="0" smtClean="0"/>
              <a:t>a)   </a:t>
            </a:r>
            <a:r>
              <a:rPr lang="de-AT" dirty="0" smtClean="0"/>
              <a:t>thematisch    &gt;&gt;&gt;   </a:t>
            </a:r>
            <a:r>
              <a:rPr lang="de-AT" dirty="0" err="1" smtClean="0"/>
              <a:t>ev</a:t>
            </a:r>
            <a:r>
              <a:rPr lang="de-AT" dirty="0" smtClean="0"/>
              <a:t> wie oben (Heft...Plakat...mit Begriffen an Tafel</a:t>
            </a:r>
          </a:p>
          <a:p>
            <a:pPr marL="342900" indent="-342900"/>
            <a:r>
              <a:rPr lang="de-AT" dirty="0" smtClean="0"/>
              <a:t>                           </a:t>
            </a:r>
            <a:r>
              <a:rPr lang="de-AT" b="1" dirty="0" smtClean="0"/>
              <a:t>b)  </a:t>
            </a:r>
            <a:r>
              <a:rPr lang="de-AT" dirty="0" smtClean="0"/>
              <a:t>sequenziell  </a:t>
            </a:r>
            <a:r>
              <a:rPr lang="de-AT" i="1" dirty="0" smtClean="0"/>
              <a:t> („jetzt erste </a:t>
            </a:r>
            <a:r>
              <a:rPr lang="de-AT" i="1" dirty="0" err="1" smtClean="0"/>
              <a:t>Gr</a:t>
            </a:r>
            <a:r>
              <a:rPr lang="de-AT" i="1" dirty="0" smtClean="0"/>
              <a:t>./Reihen....jetzt....“)</a:t>
            </a:r>
            <a:r>
              <a:rPr lang="de-AT" dirty="0" smtClean="0"/>
              <a:t>  </a:t>
            </a:r>
            <a:endParaRPr lang="de-AT" dirty="0"/>
          </a:p>
        </p:txBody>
      </p:sp>
      <p:sp>
        <p:nvSpPr>
          <p:cNvPr id="9" name="Textfeld 8"/>
          <p:cNvSpPr txBox="1"/>
          <p:nvPr/>
        </p:nvSpPr>
        <p:spPr>
          <a:xfrm>
            <a:off x="395536" y="4797152"/>
            <a:ext cx="8748464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 </a:t>
            </a:r>
            <a:r>
              <a:rPr lang="de-AT" b="1" dirty="0" smtClean="0"/>
              <a:t>4.   d a n a c h  - </a:t>
            </a:r>
            <a:r>
              <a:rPr lang="de-AT" dirty="0" smtClean="0"/>
              <a:t>insbes. bei  2. Methode mit </a:t>
            </a:r>
            <a:r>
              <a:rPr lang="de-AT" dirty="0" err="1" smtClean="0"/>
              <a:t>MMap</a:t>
            </a:r>
            <a:r>
              <a:rPr lang="de-AT" dirty="0" smtClean="0"/>
              <a:t>:</a:t>
            </a:r>
          </a:p>
          <a:p>
            <a:r>
              <a:rPr lang="de-AT" dirty="0" smtClean="0"/>
              <a:t>                    &gt;&gt;  F r a g e n   formulieren lassen</a:t>
            </a:r>
          </a:p>
          <a:p>
            <a:r>
              <a:rPr lang="de-AT" dirty="0" smtClean="0"/>
              <a:t>                      + diese können ausgearbeitet werden als „direkter Leistungsnachweis“</a:t>
            </a:r>
          </a:p>
          <a:p>
            <a:endParaRPr lang="de-AT" sz="500" dirty="0" smtClean="0"/>
          </a:p>
          <a:p>
            <a:r>
              <a:rPr lang="de-AT" dirty="0" smtClean="0"/>
              <a:t>    bzw für Weiterarbeit  mit </a:t>
            </a:r>
            <a:r>
              <a:rPr lang="de-AT" dirty="0" err="1" smtClean="0"/>
              <a:t>SBuch</a:t>
            </a:r>
            <a:r>
              <a:rPr lang="de-AT" dirty="0" smtClean="0"/>
              <a:t> – od. + (vorgegebene) Internetseiten dazu </a:t>
            </a:r>
            <a:r>
              <a:rPr lang="de-AT" dirty="0" err="1" smtClean="0"/>
              <a:t>miteinbinden</a:t>
            </a:r>
            <a:endParaRPr lang="de-AT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37312"/>
            <a:ext cx="2094037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feld 11"/>
          <p:cNvSpPr txBox="1"/>
          <p:nvPr/>
        </p:nvSpPr>
        <p:spPr>
          <a:xfrm>
            <a:off x="2339752" y="6381328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i="1" dirty="0" smtClean="0">
                <a:hlinkClick r:id="rId4"/>
              </a:rPr>
              <a:t> https://fachportal.ph-noe.ac.at/gwk/</a:t>
            </a:r>
            <a:r>
              <a:rPr lang="de-AT" sz="1400" i="1" dirty="0" smtClean="0"/>
              <a:t>        HLG  „Quereinsteiger“           </a:t>
            </a:r>
            <a:r>
              <a:rPr lang="de-AT" sz="1400" i="1" dirty="0" err="1" smtClean="0"/>
              <a:t>Ch</a:t>
            </a:r>
            <a:r>
              <a:rPr lang="de-AT" sz="1400" i="1" dirty="0" smtClean="0"/>
              <a:t>. Sitte 2023</a:t>
            </a:r>
          </a:p>
          <a:p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4294967295"/>
          </p:nvPr>
        </p:nvSpPr>
        <p:spPr>
          <a:xfrm>
            <a:off x="0" y="620713"/>
            <a:ext cx="8964488" cy="18001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de-AT" b="1" dirty="0" smtClean="0">
                <a:solidFill>
                  <a:schemeClr val="tx1"/>
                </a:solidFill>
              </a:rPr>
              <a:t>  </a:t>
            </a:r>
            <a:endParaRPr lang="de-AT" b="1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339752" y="6237312"/>
            <a:ext cx="65527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i="1" dirty="0" smtClean="0">
                <a:hlinkClick r:id="rId2"/>
              </a:rPr>
              <a:t> https://fachportal.ph-noe.ac.at/gwk/</a:t>
            </a:r>
            <a:r>
              <a:rPr lang="de-AT" sz="1400" i="1" dirty="0" smtClean="0"/>
              <a:t>        HLG  „Quereinsteiger“           </a:t>
            </a:r>
            <a:r>
              <a:rPr lang="de-AT" sz="1400" i="1" dirty="0" err="1" smtClean="0"/>
              <a:t>Ch</a:t>
            </a:r>
            <a:r>
              <a:rPr lang="de-AT" sz="1400" i="1" dirty="0" smtClean="0"/>
              <a:t>. Sitte 2023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165304"/>
            <a:ext cx="1914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1115616" y="1196752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 smtClean="0"/>
          </a:p>
          <a:p>
            <a:endParaRPr lang="de-AT" dirty="0"/>
          </a:p>
        </p:txBody>
      </p:sp>
      <p:sp>
        <p:nvSpPr>
          <p:cNvPr id="6" name="Textfeld 5"/>
          <p:cNvSpPr txBox="1"/>
          <p:nvPr/>
        </p:nvSpPr>
        <p:spPr>
          <a:xfrm>
            <a:off x="467544" y="404664"/>
            <a:ext cx="8676456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b="1" dirty="0" smtClean="0"/>
              <a:t>Noch ein Hinweis / TIPP:</a:t>
            </a:r>
          </a:p>
          <a:p>
            <a:endParaRPr lang="de-AT" sz="500" dirty="0" smtClean="0"/>
          </a:p>
          <a:p>
            <a:r>
              <a:rPr lang="de-AT" dirty="0" smtClean="0"/>
              <a:t>Gerade in der ersten Klasse sind manche </a:t>
            </a:r>
            <a:r>
              <a:rPr lang="de-AT" dirty="0" err="1" smtClean="0"/>
              <a:t>SuS</a:t>
            </a:r>
            <a:r>
              <a:rPr lang="de-AT" dirty="0" smtClean="0"/>
              <a:t>  heute von der Reizüberflutung </a:t>
            </a:r>
          </a:p>
          <a:p>
            <a:r>
              <a:rPr lang="de-AT" dirty="0" smtClean="0"/>
              <a:t>Nicht imstande  Filmsequenzen konzentriert zu folgen</a:t>
            </a:r>
          </a:p>
          <a:p>
            <a:endParaRPr lang="de-AT" dirty="0" smtClean="0"/>
          </a:p>
          <a:p>
            <a:r>
              <a:rPr lang="de-AT" dirty="0" smtClean="0"/>
              <a:t>A L T E R N A T I V E  – auch wenn sie gute Bilder in einem fremdsprachigem Film haben:</a:t>
            </a:r>
          </a:p>
          <a:p>
            <a:endParaRPr lang="de-AT" sz="500" dirty="0" smtClean="0"/>
          </a:p>
          <a:p>
            <a:r>
              <a:rPr lang="de-AT" dirty="0" smtClean="0"/>
              <a:t>&gt;&gt;&gt;   </a:t>
            </a:r>
            <a:r>
              <a:rPr lang="de-AT" sz="2000" b="1" dirty="0" smtClean="0"/>
              <a:t>machen sie mit </a:t>
            </a:r>
            <a:r>
              <a:rPr lang="de-AT" sz="2000" b="1" dirty="0" err="1" smtClean="0"/>
              <a:t>screenshots</a:t>
            </a:r>
            <a:r>
              <a:rPr lang="de-AT" sz="2000" b="1" dirty="0" smtClean="0"/>
              <a:t> eine  SLID-SHOW</a:t>
            </a:r>
          </a:p>
          <a:p>
            <a:r>
              <a:rPr lang="de-AT" dirty="0" smtClean="0"/>
              <a:t>         (da sind sogar „Bewegungen“  nachvollziehbar mit 3,4 Bildern machbar)</a:t>
            </a:r>
          </a:p>
          <a:p>
            <a:r>
              <a:rPr lang="de-AT" dirty="0" smtClean="0"/>
              <a:t>          und</a:t>
            </a:r>
          </a:p>
          <a:p>
            <a:r>
              <a:rPr lang="de-AT" dirty="0" smtClean="0"/>
              <a:t>    Sie können  Bilder   unterschiedlich lang optisch wirken lassen</a:t>
            </a:r>
          </a:p>
          <a:p>
            <a:r>
              <a:rPr lang="de-AT" dirty="0" smtClean="0"/>
              <a:t>                       + dazwischen  Überschriftenhinweise einbauen /od. Beobachtungen/ Fragen</a:t>
            </a:r>
          </a:p>
          <a:p>
            <a:r>
              <a:rPr lang="de-AT" dirty="0" smtClean="0"/>
              <a:t>                           +  wie in einer Unterrichtsstunde </a:t>
            </a:r>
          </a:p>
          <a:p>
            <a:r>
              <a:rPr lang="de-AT" dirty="0" smtClean="0"/>
              <a:t>                                       abschließend einige zur Festigung kurz wiederholend</a:t>
            </a:r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611560" y="4149080"/>
            <a:ext cx="828092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Ad    </a:t>
            </a:r>
            <a:r>
              <a:rPr lang="de-AT" b="1" dirty="0" smtClean="0"/>
              <a:t>P O D C A S T S   </a:t>
            </a:r>
            <a:r>
              <a:rPr lang="de-AT" dirty="0" smtClean="0"/>
              <a:t>(Audios)</a:t>
            </a:r>
          </a:p>
          <a:p>
            <a:r>
              <a:rPr lang="de-AT" dirty="0" smtClean="0"/>
              <a:t>Siehe mehr zu diesen methodisch einzusetzen bei</a:t>
            </a:r>
            <a:endParaRPr lang="de-AT" sz="1400" i="1" dirty="0" smtClean="0"/>
          </a:p>
          <a:p>
            <a:r>
              <a:rPr lang="de-AT" sz="1400" i="1" dirty="0" smtClean="0"/>
              <a:t>Bergen, C. (2013): Mit Podcasts um die Welt. In: Geographie und Schule 2013, 205, 39-42.</a:t>
            </a:r>
          </a:p>
          <a:p>
            <a:r>
              <a:rPr lang="de-AT" sz="1400" i="1" dirty="0" smtClean="0"/>
              <a:t>&gt;&gt; siehe bei   </a:t>
            </a:r>
            <a:r>
              <a:rPr lang="de-AT" dirty="0" smtClean="0">
                <a:hlinkClick r:id="rId4"/>
              </a:rPr>
              <a:t>https://gwb.schule.at/mod/wiki/view.php?pageid=43</a:t>
            </a:r>
            <a:r>
              <a:rPr lang="de-AT" dirty="0" smtClean="0"/>
              <a:t>  &gt;&gt;&gt;</a:t>
            </a:r>
          </a:p>
          <a:p>
            <a:r>
              <a:rPr lang="de-AT" dirty="0" smtClean="0"/>
              <a:t>Bzw eine Übersicht</a:t>
            </a:r>
          </a:p>
          <a:p>
            <a:r>
              <a:rPr lang="de-AT" dirty="0" smtClean="0">
                <a:hlinkClick r:id="rId5"/>
              </a:rPr>
              <a:t>https://geowiki.geo.lmu.de/wiki/Kategorie</a:t>
            </a:r>
            <a:r>
              <a:rPr lang="de-AT" b="1" dirty="0" smtClean="0">
                <a:hlinkClick r:id="rId5"/>
              </a:rPr>
              <a:t>:GEO-Podcasts</a:t>
            </a:r>
            <a:r>
              <a:rPr lang="de-AT" dirty="0" smtClean="0"/>
              <a:t>  &gt;&gt;&gt;</a:t>
            </a:r>
            <a:endParaRPr lang="de-A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e Legende 7"/>
          <p:cNvSpPr/>
          <p:nvPr/>
        </p:nvSpPr>
        <p:spPr>
          <a:xfrm>
            <a:off x="971600" y="3717032"/>
            <a:ext cx="4104456" cy="2088232"/>
          </a:xfrm>
          <a:prstGeom prst="wedgeEllipseCallout">
            <a:avLst>
              <a:gd name="adj1" fmla="val 79204"/>
              <a:gd name="adj2" fmla="val -58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4294967295"/>
          </p:nvPr>
        </p:nvSpPr>
        <p:spPr>
          <a:xfrm>
            <a:off x="0" y="620713"/>
            <a:ext cx="8964488" cy="18001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de-AT" b="1" dirty="0" smtClean="0">
                <a:solidFill>
                  <a:schemeClr val="tx1"/>
                </a:solidFill>
              </a:rPr>
              <a:t>  </a:t>
            </a:r>
            <a:endParaRPr lang="de-AT" b="1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699792" y="6237312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i="1" dirty="0" smtClean="0">
                <a:hlinkClick r:id="rId2"/>
              </a:rPr>
              <a:t>   https://fachportal.ph-noe.ac.at/gwk/</a:t>
            </a:r>
            <a:r>
              <a:rPr lang="de-AT" sz="1400" i="1" dirty="0" smtClean="0"/>
              <a:t>            HLG                                </a:t>
            </a:r>
            <a:r>
              <a:rPr lang="de-AT" sz="1400" i="1" dirty="0" err="1" smtClean="0"/>
              <a:t>Ch</a:t>
            </a:r>
            <a:r>
              <a:rPr lang="de-AT" sz="1400" i="1" dirty="0" smtClean="0"/>
              <a:t>. Sitte 2023</a:t>
            </a:r>
            <a:endParaRPr lang="de-AT" sz="14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165304"/>
            <a:ext cx="1914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1115616" y="1196752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 smtClean="0"/>
          </a:p>
          <a:p>
            <a:endParaRPr lang="de-AT" dirty="0"/>
          </a:p>
        </p:txBody>
      </p:sp>
      <p:sp>
        <p:nvSpPr>
          <p:cNvPr id="6" name="Textfeld 5"/>
          <p:cNvSpPr txBox="1"/>
          <p:nvPr/>
        </p:nvSpPr>
        <p:spPr>
          <a:xfrm>
            <a:off x="611560" y="548680"/>
            <a:ext cx="83529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i="1" dirty="0" smtClean="0"/>
              <a:t>&gt;&gt;&gt;&gt;     weiter zu den Beispielen</a:t>
            </a:r>
          </a:p>
          <a:p>
            <a:endParaRPr lang="de-AT" i="1" dirty="0" smtClean="0"/>
          </a:p>
          <a:p>
            <a:r>
              <a:rPr lang="de-AT" b="1" i="1" dirty="0" smtClean="0"/>
              <a:t>Auf dem </a:t>
            </a:r>
            <a:r>
              <a:rPr lang="de-AT" b="1" i="1" dirty="0" err="1" smtClean="0"/>
              <a:t>Kursmoodle</a:t>
            </a:r>
            <a:r>
              <a:rPr lang="de-AT" b="1" i="1" dirty="0" smtClean="0"/>
              <a:t>.....</a:t>
            </a:r>
          </a:p>
          <a:p>
            <a:endParaRPr lang="de-AT" sz="500" i="1" dirty="0" smtClean="0"/>
          </a:p>
          <a:p>
            <a:r>
              <a:rPr lang="de-AT" i="1" dirty="0" smtClean="0"/>
              <a:t>bzw</a:t>
            </a:r>
          </a:p>
          <a:p>
            <a:endParaRPr lang="de-AT" sz="500" i="1" dirty="0" smtClean="0"/>
          </a:p>
          <a:p>
            <a:r>
              <a:rPr lang="de-AT" i="1" dirty="0" smtClean="0"/>
              <a:t>Bei  </a:t>
            </a:r>
            <a:r>
              <a:rPr lang="de-AT" dirty="0" smtClean="0"/>
              <a:t>        </a:t>
            </a:r>
            <a:r>
              <a:rPr lang="de-AT" dirty="0" smtClean="0">
                <a:hlinkClick r:id="rId4"/>
              </a:rPr>
              <a:t>https://fachportal.ph-noe.ac.at/gwk/dokumente</a:t>
            </a:r>
            <a:r>
              <a:rPr lang="de-AT" b="1" dirty="0" smtClean="0">
                <a:hlinkClick r:id="rId4"/>
              </a:rPr>
              <a:t>/video</a:t>
            </a:r>
            <a:endParaRPr lang="de-AT" b="1" dirty="0" smtClean="0"/>
          </a:p>
          <a:p>
            <a:endParaRPr lang="de-AT" sz="1000" b="1" dirty="0" smtClean="0"/>
          </a:p>
          <a:p>
            <a:r>
              <a:rPr lang="de-AT" b="1" dirty="0" smtClean="0"/>
              <a:t>         </a:t>
            </a:r>
            <a:r>
              <a:rPr lang="de-AT" sz="1400" dirty="0" err="1" smtClean="0"/>
              <a:t>zB</a:t>
            </a:r>
            <a:r>
              <a:rPr lang="de-AT" sz="1400" dirty="0" smtClean="0"/>
              <a:t> </a:t>
            </a:r>
            <a:r>
              <a:rPr lang="de-AT" sz="1400" dirty="0" smtClean="0">
                <a:hlinkClick r:id="rId5"/>
              </a:rPr>
              <a:t>https://www.planet-schule.de/frage-trifft-antwort/video/detail/s4/</a:t>
            </a:r>
            <a:r>
              <a:rPr lang="de-AT" sz="1400" b="1" i="1" dirty="0" smtClean="0">
                <a:hlinkClick r:id="rId5"/>
              </a:rPr>
              <a:t>warum-gibt-es-tag-und-nacht</a:t>
            </a:r>
            <a:r>
              <a:rPr lang="de-AT" sz="1400" dirty="0" smtClean="0">
                <a:hlinkClick r:id="rId5"/>
              </a:rPr>
              <a:t>.html</a:t>
            </a:r>
            <a:endParaRPr lang="de-AT" sz="1400" dirty="0" smtClean="0"/>
          </a:p>
          <a:p>
            <a:endParaRPr lang="de-AT" sz="1400" dirty="0" smtClean="0"/>
          </a:p>
          <a:p>
            <a:endParaRPr lang="de-AT" sz="1400" dirty="0" smtClean="0"/>
          </a:p>
          <a:p>
            <a:endParaRPr lang="de-AT" dirty="0" smtClean="0"/>
          </a:p>
          <a:p>
            <a:r>
              <a:rPr lang="de-AT" dirty="0" smtClean="0"/>
              <a:t>                </a:t>
            </a:r>
            <a:r>
              <a:rPr lang="de-AT" dirty="0" smtClean="0">
                <a:hlinkClick r:id="rId6"/>
              </a:rPr>
              <a:t>https://fachportal.ph-noe.ac.at/gwk/dokumente</a:t>
            </a:r>
            <a:r>
              <a:rPr lang="de-AT" b="1" dirty="0" smtClean="0">
                <a:hlinkClick r:id="rId6"/>
              </a:rPr>
              <a:t>/audio</a:t>
            </a:r>
            <a:r>
              <a:rPr lang="de-AT" dirty="0" smtClean="0"/>
              <a:t>   </a:t>
            </a:r>
            <a:r>
              <a:rPr lang="de-AT" i="1" dirty="0" smtClean="0"/>
              <a:t> + s.u. &gt;&gt;</a:t>
            </a:r>
            <a:endParaRPr lang="de-AT" i="1" dirty="0"/>
          </a:p>
        </p:txBody>
      </p:sp>
      <p:sp>
        <p:nvSpPr>
          <p:cNvPr id="7" name="Textfeld 6"/>
          <p:cNvSpPr txBox="1"/>
          <p:nvPr/>
        </p:nvSpPr>
        <p:spPr>
          <a:xfrm>
            <a:off x="683568" y="3573016"/>
            <a:ext cx="78488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 smtClean="0"/>
          </a:p>
          <a:p>
            <a:pPr marL="1077913"/>
            <a:r>
              <a:rPr lang="de-AT" dirty="0" smtClean="0"/>
              <a:t>A n d e r s   als bei Videos</a:t>
            </a:r>
          </a:p>
          <a:p>
            <a:pPr marL="1077913"/>
            <a:r>
              <a:rPr lang="de-AT" dirty="0" smtClean="0"/>
              <a:t>kann man bei </a:t>
            </a:r>
            <a:r>
              <a:rPr lang="de-AT" b="1" dirty="0" err="1" smtClean="0"/>
              <a:t>AUDIOfiles</a:t>
            </a:r>
            <a:endParaRPr lang="de-AT" b="1" dirty="0" smtClean="0"/>
          </a:p>
          <a:p>
            <a:pPr marL="1077913"/>
            <a:r>
              <a:rPr lang="de-AT" dirty="0" smtClean="0"/>
              <a:t>durchaus – wenn nicht</a:t>
            </a:r>
          </a:p>
          <a:p>
            <a:pPr marL="801688"/>
            <a:r>
              <a:rPr lang="de-AT" dirty="0" smtClean="0"/>
              <a:t> wie bei Videos ausgewertet wird,</a:t>
            </a:r>
          </a:p>
          <a:p>
            <a:pPr marL="801688"/>
            <a:r>
              <a:rPr lang="de-AT" dirty="0" smtClean="0"/>
              <a:t>durchaus</a:t>
            </a:r>
            <a:r>
              <a:rPr lang="de-AT" b="1" dirty="0" smtClean="0"/>
              <a:t> mitschreiben </a:t>
            </a:r>
            <a:r>
              <a:rPr lang="de-AT" dirty="0" smtClean="0"/>
              <a:t>lassen !</a:t>
            </a:r>
          </a:p>
          <a:p>
            <a:endParaRPr lang="de-AT" dirty="0" smtClean="0"/>
          </a:p>
          <a:p>
            <a:endParaRPr lang="de-AT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04248" y="1694698"/>
            <a:ext cx="624086" cy="510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3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3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3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3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1359</Words>
  <Application>Microsoft Office PowerPoint</Application>
  <PresentationFormat>Bildschirmpräsentation (4:3)</PresentationFormat>
  <Paragraphs>252</Paragraphs>
  <Slides>13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4" baseType="lpstr">
      <vt:lpstr>Larissa-Design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  <vt:lpstr>Folie 13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Kerstin Sitte</dc:creator>
  <cp:lastModifiedBy>Kerstin Sitte</cp:lastModifiedBy>
  <cp:revision>35</cp:revision>
  <dcterms:created xsi:type="dcterms:W3CDTF">2023-04-24T13:42:38Z</dcterms:created>
  <dcterms:modified xsi:type="dcterms:W3CDTF">2023-05-16T19:05:09Z</dcterms:modified>
</cp:coreProperties>
</file>