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9"/>
  </p:notesMasterIdLst>
  <p:sldIdLst>
    <p:sldId id="314" r:id="rId3"/>
    <p:sldId id="275" r:id="rId4"/>
    <p:sldId id="276" r:id="rId5"/>
    <p:sldId id="315" r:id="rId6"/>
    <p:sldId id="277" r:id="rId7"/>
    <p:sldId id="299" r:id="rId8"/>
    <p:sldId id="301" r:id="rId9"/>
    <p:sldId id="30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6" r:id="rId19"/>
    <p:sldId id="310" r:id="rId20"/>
    <p:sldId id="32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092" autoAdjust="0"/>
  </p:normalViewPr>
  <p:slideViewPr>
    <p:cSldViewPr snapToGrid="0">
      <p:cViewPr varScale="1">
        <p:scale>
          <a:sx n="58" d="100"/>
          <a:sy n="58" d="100"/>
        </p:scale>
        <p:origin x="90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1D115-53BE-4217-92BF-AB190EC671BF}" type="datetimeFigureOut">
              <a:rPr lang="de-AT" smtClean="0"/>
              <a:t>25.02.2016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668FF-92B4-409B-879A-81C43193FF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036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3933056"/>
            <a:ext cx="897621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5" y="210840"/>
            <a:ext cx="10609313" cy="112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0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61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97485" y="1600201"/>
            <a:ext cx="561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840618" y="6353842"/>
            <a:ext cx="1351383" cy="365125"/>
          </a:xfrm>
          <a:prstGeom prst="rect">
            <a:avLst/>
          </a:prstGeom>
        </p:spPr>
        <p:txBody>
          <a:bodyPr/>
          <a:lstStyle/>
          <a:p>
            <a:fld id="{A17EB297-D131-412B-94D7-4ACA4785F3E2}" type="datetime1">
              <a:rPr lang="de-AT" smtClean="0">
                <a:solidFill>
                  <a:prstClr val="black"/>
                </a:solidFill>
              </a:rPr>
              <a:pPr/>
              <a:t>25.02.2016</a:t>
            </a:fld>
            <a:endParaRPr lang="de-AT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8039" y="6353842"/>
            <a:ext cx="10213188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>
                <a:solidFill>
                  <a:prstClr val="black"/>
                </a:solidFill>
              </a:rPr>
              <a:t>Geschäftsstelle | Autor/in</a:t>
            </a:r>
            <a:endParaRPr lang="de-AT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840618" y="6353842"/>
            <a:ext cx="1351383" cy="365125"/>
          </a:xfrm>
          <a:prstGeom prst="rect">
            <a:avLst/>
          </a:prstGeom>
        </p:spPr>
        <p:txBody>
          <a:bodyPr/>
          <a:lstStyle/>
          <a:p>
            <a:fld id="{83062025-3945-4115-BA18-65B664BE3DEC}" type="datetime1">
              <a:rPr lang="de-AT" smtClean="0">
                <a:solidFill>
                  <a:prstClr val="black"/>
                </a:solidFill>
              </a:rPr>
              <a:pPr/>
              <a:t>25.02.2016</a:t>
            </a:fld>
            <a:endParaRPr lang="de-AT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18039" y="6353842"/>
            <a:ext cx="10213188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>
                <a:solidFill>
                  <a:prstClr val="black"/>
                </a:solidFill>
              </a:rPr>
              <a:t>Geschäftsstelle | Autor/in</a:t>
            </a:r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9710868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426" y="1600200"/>
            <a:ext cx="11503887" cy="514116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49" y="274638"/>
            <a:ext cx="1424264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5" y="210840"/>
            <a:ext cx="10609313" cy="112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0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614857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61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97485" y="1600201"/>
            <a:ext cx="561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49" y="274638"/>
            <a:ext cx="1424264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614859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49" y="274638"/>
            <a:ext cx="1424264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49" y="274638"/>
            <a:ext cx="1424264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9926216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3861048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840618" y="6353842"/>
            <a:ext cx="1351383" cy="365125"/>
          </a:xfrm>
          <a:prstGeom prst="rect">
            <a:avLst/>
          </a:prstGeom>
        </p:spPr>
        <p:txBody>
          <a:bodyPr/>
          <a:lstStyle/>
          <a:p>
            <a:fld id="{815A7FFF-D188-41F6-8EB7-16CA641382C7}" type="datetime1">
              <a:rPr lang="de-AT" smtClean="0">
                <a:solidFill>
                  <a:prstClr val="black"/>
                </a:solidFill>
              </a:rPr>
              <a:pPr/>
              <a:t>25.02.2016</a:t>
            </a:fld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8039" y="6353842"/>
            <a:ext cx="10213188" cy="365125"/>
          </a:xfrm>
          <a:prstGeom prst="rect">
            <a:avLst/>
          </a:prstGeom>
        </p:spPr>
        <p:txBody>
          <a:bodyPr/>
          <a:lstStyle/>
          <a:p>
            <a:r>
              <a:rPr lang="de-AT" dirty="0" smtClean="0">
                <a:solidFill>
                  <a:prstClr val="black"/>
                </a:solidFill>
              </a:rPr>
              <a:t>Geschäftsstelle | Autor/in</a:t>
            </a:r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-11056"/>
            <a:ext cx="12192000" cy="156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5" y="121036"/>
            <a:ext cx="10609313" cy="11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 userDrawn="1"/>
        </p:nvSpPr>
        <p:spPr>
          <a:xfrm>
            <a:off x="11048223" y="1554944"/>
            <a:ext cx="921600" cy="4608962"/>
          </a:xfrm>
          <a:prstGeom prst="rect">
            <a:avLst/>
          </a:prstGeom>
          <a:gradFill flip="none" rotWithShape="1">
            <a:gsLst>
              <a:gs pos="87000">
                <a:schemeClr val="tx2">
                  <a:lumMod val="40000"/>
                  <a:lumOff val="60000"/>
                </a:schemeClr>
              </a:gs>
              <a:gs pos="57000">
                <a:srgbClr val="C6C6C6"/>
              </a:gs>
              <a:gs pos="12000">
                <a:schemeClr val="bg1"/>
              </a:gs>
              <a:gs pos="97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>
              <a:solidFill>
                <a:prstClr val="white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11048223" y="-2892"/>
            <a:ext cx="921600" cy="1170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3"/>
          <p:cNvSpPr>
            <a:spLocks noChangeArrowheads="1"/>
          </p:cNvSpPr>
          <p:nvPr userDrawn="1"/>
        </p:nvSpPr>
        <p:spPr bwMode="auto">
          <a:xfrm rot="16200000" flipH="1">
            <a:off x="3509997" y="-2033895"/>
            <a:ext cx="36000" cy="705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7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563" y="274638"/>
            <a:ext cx="8681055" cy="77809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059108" y="262981"/>
            <a:ext cx="914401" cy="365125"/>
          </a:xfrm>
        </p:spPr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840618" y="6353842"/>
            <a:ext cx="1351383" cy="365125"/>
          </a:xfrm>
          <a:prstGeom prst="rect">
            <a:avLst/>
          </a:prstGeom>
        </p:spPr>
        <p:txBody>
          <a:bodyPr/>
          <a:lstStyle/>
          <a:p>
            <a:fld id="{58708AF0-7DF8-4406-BA2F-46D37C076F43}" type="datetime1">
              <a:rPr lang="de-AT" smtClean="0">
                <a:solidFill>
                  <a:prstClr val="black"/>
                </a:solidFill>
              </a:rPr>
              <a:pPr/>
              <a:t>25.02.2016</a:t>
            </a:fld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8039" y="6353842"/>
            <a:ext cx="10213188" cy="365125"/>
          </a:xfrm>
          <a:prstGeom prst="rect">
            <a:avLst/>
          </a:prstGeom>
        </p:spPr>
        <p:txBody>
          <a:bodyPr/>
          <a:lstStyle/>
          <a:p>
            <a:r>
              <a:rPr lang="de-AT" smtClean="0">
                <a:solidFill>
                  <a:prstClr val="black"/>
                </a:solidFill>
              </a:rPr>
              <a:t>Geschäftsstelle | Autor/in</a:t>
            </a:r>
            <a:endParaRPr lang="de-AT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1048223" y="1575708"/>
            <a:ext cx="921600" cy="4631279"/>
          </a:xfrm>
          <a:prstGeom prst="rect">
            <a:avLst/>
          </a:prstGeom>
          <a:gradFill flip="none" rotWithShape="1">
            <a:gsLst>
              <a:gs pos="87000">
                <a:schemeClr val="tx2">
                  <a:lumMod val="40000"/>
                  <a:lumOff val="60000"/>
                </a:schemeClr>
              </a:gs>
              <a:gs pos="57000">
                <a:srgbClr val="C6C6C6"/>
              </a:gs>
              <a:gs pos="12000">
                <a:schemeClr val="bg1"/>
              </a:gs>
              <a:gs pos="97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>
              <a:solidFill>
                <a:prstClr val="white"/>
              </a:solidFill>
            </a:endParaRPr>
          </a:p>
        </p:txBody>
      </p:sp>
      <p:sp>
        <p:nvSpPr>
          <p:cNvPr id="15" name="Rectangle 20"/>
          <p:cNvSpPr/>
          <p:nvPr userDrawn="1"/>
        </p:nvSpPr>
        <p:spPr>
          <a:xfrm>
            <a:off x="11048223" y="-27384"/>
            <a:ext cx="921600" cy="1170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hteck 19"/>
          <p:cNvSpPr/>
          <p:nvPr userDrawn="1"/>
        </p:nvSpPr>
        <p:spPr>
          <a:xfrm>
            <a:off x="0" y="-11056"/>
            <a:ext cx="12192000" cy="156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>
              <a:solidFill>
                <a:prstClr val="white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5" y="121036"/>
            <a:ext cx="10609313" cy="11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0"/>
          <p:cNvSpPr/>
          <p:nvPr userDrawn="1"/>
        </p:nvSpPr>
        <p:spPr>
          <a:xfrm>
            <a:off x="11048223" y="-23655"/>
            <a:ext cx="921600" cy="1169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hteck 3"/>
          <p:cNvSpPr>
            <a:spLocks noChangeArrowheads="1"/>
          </p:cNvSpPr>
          <p:nvPr userDrawn="1"/>
        </p:nvSpPr>
        <p:spPr bwMode="auto">
          <a:xfrm rot="16200000" flipH="1">
            <a:off x="3509997" y="-2033895"/>
            <a:ext cx="36000" cy="705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7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4"/>
          <p:cNvSpPr>
            <a:spLocks noChangeArrowheads="1"/>
          </p:cNvSpPr>
          <p:nvPr userDrawn="1"/>
        </p:nvSpPr>
        <p:spPr bwMode="auto">
          <a:xfrm>
            <a:off x="1" y="2768"/>
            <a:ext cx="334284" cy="6855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 sz="1800">
              <a:solidFill>
                <a:prstClr val="black"/>
              </a:solidFill>
            </a:endParaRPr>
          </a:p>
        </p:txBody>
      </p:sp>
      <p:sp>
        <p:nvSpPr>
          <p:cNvPr id="15" name="Rechteck 3"/>
          <p:cNvSpPr>
            <a:spLocks noChangeArrowheads="1"/>
          </p:cNvSpPr>
          <p:nvPr userDrawn="1"/>
        </p:nvSpPr>
        <p:spPr bwMode="auto">
          <a:xfrm rot="16200000" flipH="1">
            <a:off x="6329397" y="-4243643"/>
            <a:ext cx="32400" cy="11472000"/>
          </a:xfrm>
          <a:prstGeom prst="rect">
            <a:avLst/>
          </a:prstGeom>
          <a:gradFill flip="none" rotWithShape="1">
            <a:gsLst>
              <a:gs pos="0">
                <a:srgbClr val="CCCCCC">
                  <a:shade val="30000"/>
                  <a:satMod val="115000"/>
                </a:srgbClr>
              </a:gs>
              <a:gs pos="50000">
                <a:srgbClr val="CCCCCC">
                  <a:shade val="67500"/>
                  <a:satMod val="115000"/>
                </a:srgbClr>
              </a:gs>
              <a:gs pos="100000">
                <a:srgbClr val="CCCC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 sz="1800">
              <a:solidFill>
                <a:prstClr val="black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2310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99" y="1600201"/>
            <a:ext cx="115038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397711" y="2769"/>
            <a:ext cx="95472" cy="685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781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65113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/>
          <p:nvPr userDrawn="1"/>
        </p:nvSpPr>
        <p:spPr>
          <a:xfrm>
            <a:off x="11059108" y="1229526"/>
            <a:ext cx="921600" cy="4287706"/>
          </a:xfrm>
          <a:prstGeom prst="rect">
            <a:avLst/>
          </a:prstGeom>
          <a:gradFill flip="none" rotWithShape="1">
            <a:gsLst>
              <a:gs pos="16000">
                <a:schemeClr val="bg1"/>
              </a:gs>
              <a:gs pos="35000">
                <a:schemeClr val="tx2">
                  <a:lumMod val="20000"/>
                  <a:lumOff val="80000"/>
                </a:schemeClr>
              </a:gs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59563" y="243499"/>
            <a:ext cx="8393023" cy="69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2216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08" y="5627826"/>
            <a:ext cx="960000" cy="74711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59108" y="759620"/>
            <a:ext cx="914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12" name="Rectangle 20"/>
          <p:cNvSpPr/>
          <p:nvPr userDrawn="1"/>
        </p:nvSpPr>
        <p:spPr>
          <a:xfrm>
            <a:off x="11059108" y="1"/>
            <a:ext cx="921600" cy="942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hteck 3"/>
          <p:cNvSpPr>
            <a:spLocks noChangeArrowheads="1"/>
          </p:cNvSpPr>
          <p:nvPr userDrawn="1"/>
        </p:nvSpPr>
        <p:spPr bwMode="auto">
          <a:xfrm rot="16200000" flipH="1">
            <a:off x="6063999" y="454687"/>
            <a:ext cx="45719" cy="12192000"/>
          </a:xfrm>
          <a:prstGeom prst="rect">
            <a:avLst/>
          </a:prstGeom>
          <a:gradFill flip="none" rotWithShape="1">
            <a:gsLst>
              <a:gs pos="0">
                <a:srgbClr val="CCCCCC">
                  <a:shade val="30000"/>
                  <a:satMod val="115000"/>
                </a:srgbClr>
              </a:gs>
              <a:gs pos="50000">
                <a:srgbClr val="CCCCCC">
                  <a:shade val="67500"/>
                  <a:satMod val="115000"/>
                </a:srgbClr>
              </a:gs>
              <a:gs pos="100000">
                <a:srgbClr val="CCCC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 sz="1800">
              <a:solidFill>
                <a:prstClr val="black"/>
              </a:solidFill>
            </a:endParaRPr>
          </a:p>
        </p:txBody>
      </p:sp>
      <p:sp>
        <p:nvSpPr>
          <p:cNvPr id="16" name="Rechteck 3"/>
          <p:cNvSpPr>
            <a:spLocks noChangeArrowheads="1"/>
          </p:cNvSpPr>
          <p:nvPr userDrawn="1"/>
        </p:nvSpPr>
        <p:spPr bwMode="auto">
          <a:xfrm rot="16200000" flipH="1">
            <a:off x="3500857" y="-2413954"/>
            <a:ext cx="36000" cy="705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7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AT" sz="1800">
              <a:solidFill>
                <a:prstClr val="black"/>
              </a:solidFill>
            </a:endParaRPr>
          </a:p>
        </p:txBody>
      </p:sp>
      <p:pic>
        <p:nvPicPr>
          <p:cNvPr id="15" name="Inhaltsplatzhalter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892"/>
            <a:ext cx="125502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7813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65113" algn="l" defTabSz="914400" rtl="0" eaLnBrk="1" latinLnBrk="0" hangingPunct="1">
        <a:spcBef>
          <a:spcPct val="20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side.isb.ac.th/prek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uethje.eu/geheim/zauberkugel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Haus der Mathematik on Tour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Mag. Dr. Monika Musilek</a:t>
            </a:r>
          </a:p>
          <a:p>
            <a:r>
              <a:rPr lang="de-AT" dirty="0" smtClean="0"/>
              <a:t>Mag. Dr. Gordan </a:t>
            </a:r>
            <a:r>
              <a:rPr lang="de-AT" dirty="0" err="1" smtClean="0"/>
              <a:t>Varelija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80" y="2424595"/>
            <a:ext cx="40005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de-AT" sz="28000" b="1" dirty="0"/>
              </a:p>
            </p:txBody>
          </p:sp>
        </mc:Choice>
        <mc:Fallback xmlns="">
          <p:sp>
            <p:nvSpPr>
              <p:cNvPr id="11" name="Inhaltsplatzhalt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10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8600" b="1" dirty="0"/>
              <a:t>Addiere</a:t>
            </a:r>
            <a:r>
              <a:rPr lang="de-AT" sz="9400" dirty="0"/>
              <a:t> </a:t>
            </a:r>
          </a:p>
          <a:p>
            <a:pPr marL="0" indent="0" algn="ctr">
              <a:buNone/>
            </a:pPr>
            <a:r>
              <a:rPr lang="de-AT" sz="7100" dirty="0"/>
              <a:t>zu diesem Ergebnis </a:t>
            </a:r>
          </a:p>
          <a:p>
            <a:pPr marL="0" indent="0" algn="ctr">
              <a:buNone/>
            </a:pPr>
            <a:r>
              <a:rPr lang="de-AT" sz="8600" b="1" dirty="0"/>
              <a:t>2</a:t>
            </a:r>
            <a:r>
              <a:rPr lang="de-AT" sz="8600" dirty="0"/>
              <a:t>!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11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de-AT" sz="28000" b="1" dirty="0"/>
              </a:p>
            </p:txBody>
          </p:sp>
        </mc:Choice>
        <mc:Fallback xmlns="">
          <p:sp>
            <p:nvSpPr>
              <p:cNvPr id="11" name="Inhaltsplatzhalt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12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7200" dirty="0"/>
              <a:t>Dieses Ergebnis </a:t>
            </a:r>
          </a:p>
          <a:p>
            <a:pPr marL="0" indent="0" algn="ctr">
              <a:buNone/>
            </a:pPr>
            <a:r>
              <a:rPr lang="de-AT" sz="8000" b="1" dirty="0"/>
              <a:t>multipliziere </a:t>
            </a:r>
          </a:p>
          <a:p>
            <a:pPr marL="0" indent="0" algn="ctr">
              <a:buNone/>
            </a:pPr>
            <a:r>
              <a:rPr lang="de-AT" sz="8000" b="1" dirty="0"/>
              <a:t>mit 5</a:t>
            </a:r>
            <a:r>
              <a:rPr lang="de-AT" sz="8000" dirty="0"/>
              <a:t>! </a:t>
            </a:r>
          </a:p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13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de-AT" sz="28000" b="1" dirty="0"/>
              </a:p>
            </p:txBody>
          </p:sp>
        </mc:Choice>
        <mc:Fallback xmlns="">
          <p:sp>
            <p:nvSpPr>
              <p:cNvPr id="11" name="Inhaltsplatzhalt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14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8600" b="1" dirty="0"/>
              <a:t>Subtrahiere</a:t>
            </a:r>
            <a:endParaRPr lang="de-AT" sz="8000" b="1" dirty="0"/>
          </a:p>
          <a:p>
            <a:pPr marL="0" indent="0" algn="ctr">
              <a:buNone/>
            </a:pPr>
            <a:r>
              <a:rPr lang="de-AT" sz="7800" dirty="0"/>
              <a:t>die magische Zahl </a:t>
            </a:r>
          </a:p>
          <a:p>
            <a:pPr marL="0" indent="0" algn="ctr">
              <a:buNone/>
            </a:pPr>
            <a:r>
              <a:rPr lang="de-AT" sz="8600" b="1" dirty="0"/>
              <a:t>7</a:t>
            </a:r>
            <a:r>
              <a:rPr lang="de-AT" sz="8600" dirty="0"/>
              <a:t>!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15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AT" sz="28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de-AT" sz="28000" b="1" dirty="0"/>
              </a:p>
            </p:txBody>
          </p:sp>
        </mc:Choice>
        <mc:Fallback xmlns="">
          <p:sp>
            <p:nvSpPr>
              <p:cNvPr id="11" name="Inhaltsplatzhalt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16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Urlaubsziel 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17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Wie viele Zwerge zählst du?</a:t>
            </a:r>
            <a:endParaRPr lang="de-AT" altLang="de-DE" smtClean="0"/>
          </a:p>
        </p:txBody>
      </p:sp>
      <p:sp>
        <p:nvSpPr>
          <p:cNvPr id="1843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670050" y="6210300"/>
            <a:ext cx="457200" cy="457200"/>
          </a:xfrm>
          <a:prstGeom prst="ellipse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F7393FA-5F02-487A-9586-1157A8D96A8D}" type="slidenum">
              <a:rPr lang="de-AT" altLang="de-DE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18</a:t>
            </a:fld>
            <a:endParaRPr lang="de-AT" altLang="de-DE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1508" name="Picture 3" descr="zwerge_u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652964"/>
            <a:ext cx="83232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zwerge_li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573463"/>
            <a:ext cx="3240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zwerge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573463"/>
            <a:ext cx="51133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33295 L -0.34722 -0.33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33295 L 0.5632 -0.33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6 -0.325 L -0.25976 0.002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8 -0.33195 L 0.4168 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Ich weiß was über Sie …</a:t>
            </a:r>
            <a:endParaRPr lang="de-AT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de-DE" dirty="0" smtClean="0"/>
              <a:t>An </a:t>
            </a:r>
            <a:r>
              <a:rPr lang="en-GB" altLang="de-DE" dirty="0" err="1" smtClean="0"/>
              <a:t>wie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vielen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Tagen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innerhalb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einer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Woche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essen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Schokolade</a:t>
            </a:r>
            <a:r>
              <a:rPr lang="en-GB" altLang="de-DE" dirty="0" smtClean="0"/>
              <a:t>? </a:t>
            </a:r>
          </a:p>
          <a:p>
            <a:r>
              <a:rPr lang="en-GB" altLang="de-DE" dirty="0" err="1" smtClean="0"/>
              <a:t>Multiplizieren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mit</a:t>
            </a:r>
            <a:r>
              <a:rPr lang="en-GB" altLang="de-DE" dirty="0" smtClean="0"/>
              <a:t> 2</a:t>
            </a:r>
            <a:r>
              <a:rPr lang="en-GB" altLang="de-DE" dirty="0"/>
              <a:t>.</a:t>
            </a:r>
          </a:p>
          <a:p>
            <a:r>
              <a:rPr lang="en-GB" altLang="de-DE" dirty="0" err="1" smtClean="0"/>
              <a:t>Addieren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5</a:t>
            </a:r>
            <a:r>
              <a:rPr lang="en-GB" altLang="de-DE" dirty="0"/>
              <a:t>.</a:t>
            </a:r>
          </a:p>
          <a:p>
            <a:r>
              <a:rPr lang="en-GB" altLang="de-DE" dirty="0" err="1" smtClean="0"/>
              <a:t>Multiplizieren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mit</a:t>
            </a:r>
            <a:r>
              <a:rPr lang="en-GB" altLang="de-DE" dirty="0" smtClean="0"/>
              <a:t> 50</a:t>
            </a:r>
            <a:r>
              <a:rPr lang="en-GB" altLang="de-DE" dirty="0"/>
              <a:t>.</a:t>
            </a:r>
          </a:p>
          <a:p>
            <a:r>
              <a:rPr lang="en-GB" altLang="de-DE" dirty="0" err="1" smtClean="0"/>
              <a:t>Addieren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1766, falls </a:t>
            </a:r>
            <a:r>
              <a:rPr lang="en-GB" altLang="de-DE" dirty="0" err="1" smtClean="0"/>
              <a:t>ihr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Geburtstag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für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heuer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schon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vorbei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ist</a:t>
            </a:r>
            <a:r>
              <a:rPr lang="en-GB" altLang="de-DE" dirty="0" smtClean="0"/>
              <a:t>.</a:t>
            </a:r>
            <a:endParaRPr lang="en-GB" altLang="de-DE" dirty="0"/>
          </a:p>
          <a:p>
            <a:r>
              <a:rPr lang="en-GB" altLang="de-DE" dirty="0" err="1" smtClean="0"/>
              <a:t>Addieren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1765, falls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noch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nicht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Geburtstag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hatten</a:t>
            </a:r>
            <a:r>
              <a:rPr lang="en-GB" altLang="de-DE" dirty="0" smtClean="0"/>
              <a:t>.</a:t>
            </a:r>
            <a:endParaRPr lang="en-GB" altLang="de-DE" dirty="0"/>
          </a:p>
          <a:p>
            <a:r>
              <a:rPr lang="en-GB" altLang="de-DE" dirty="0" err="1" smtClean="0"/>
              <a:t>Subtrahieren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Ihr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Geburtsjahr</a:t>
            </a:r>
            <a:r>
              <a:rPr lang="en-GB" altLang="de-DE" dirty="0" smtClean="0"/>
              <a:t>.</a:t>
            </a:r>
            <a:endParaRPr lang="en-GB" altLang="de-DE" dirty="0"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60330" y="6033482"/>
            <a:ext cx="294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Ergebnis:</a:t>
            </a:r>
          </a:p>
          <a:p>
            <a:r>
              <a:rPr lang="de-AT" sz="2000" dirty="0" smtClean="0"/>
              <a:t>Schokoladentage, </a:t>
            </a:r>
            <a:r>
              <a:rPr lang="de-AT" sz="2000" dirty="0"/>
              <a:t>Alter</a:t>
            </a:r>
          </a:p>
        </p:txBody>
      </p:sp>
    </p:spTree>
    <p:extLst>
      <p:ext uri="{BB962C8B-B14F-4D97-AF65-F5344CB8AC3E}">
        <p14:creationId xmlns:p14="http://schemas.microsoft.com/office/powerpoint/2010/main" val="15709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s, minds, he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30" y="425430"/>
            <a:ext cx="6540649" cy="59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48349" y="6488668"/>
            <a:ext cx="860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Quelle: </a:t>
            </a:r>
            <a:r>
              <a:rPr lang="de-AT" dirty="0">
                <a:hlinkClick r:id="rId3"/>
              </a:rPr>
              <a:t>http://www.interactives.co.uk/hearts_homoho.htm/</a:t>
            </a:r>
            <a:r>
              <a:rPr lang="de-AT" dirty="0" smtClean="0"/>
              <a:t> Zugriff am 11.10.2015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90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 Zaubertrick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Denken Sie sich eine Zahl </a:t>
            </a:r>
            <a:r>
              <a:rPr lang="de-AT" b="1" dirty="0" smtClean="0"/>
              <a:t>zwischen</a:t>
            </a:r>
            <a:r>
              <a:rPr lang="de-AT" dirty="0" smtClean="0"/>
              <a:t> 0 und 60</a:t>
            </a:r>
          </a:p>
          <a:p>
            <a:r>
              <a:rPr lang="de-AT" dirty="0" smtClean="0"/>
              <a:t>Sagen Sie mir im folgenden, ob Ihre Zahl auf der Folie ist oder nicht.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75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8" y="1"/>
            <a:ext cx="11711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19" y="-47625"/>
            <a:ext cx="1143952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2" y="-9525"/>
            <a:ext cx="11572068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0"/>
            <a:ext cx="1142047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0"/>
            <a:ext cx="1152525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31" y="0"/>
            <a:ext cx="11556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56530" y="0"/>
            <a:ext cx="10855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</a:t>
            </a:r>
            <a:endParaRPr lang="de-DE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73792" y="0"/>
            <a:ext cx="11689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endParaRPr lang="de-DE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74411" y="0"/>
            <a:ext cx="11689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endParaRPr lang="de-DE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75029" y="0"/>
            <a:ext cx="10855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</a:t>
            </a:r>
            <a:endParaRPr lang="de-DE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87362" y="1421803"/>
            <a:ext cx="623889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</a:p>
        </p:txBody>
      </p:sp>
      <p:sp>
        <p:nvSpPr>
          <p:cNvPr id="9" name="Rechteck 8"/>
          <p:cNvSpPr/>
          <p:nvPr/>
        </p:nvSpPr>
        <p:spPr>
          <a:xfrm>
            <a:off x="3262332" y="1421803"/>
            <a:ext cx="591829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</a:p>
        </p:txBody>
      </p:sp>
      <p:sp>
        <p:nvSpPr>
          <p:cNvPr id="10" name="Rechteck 9"/>
          <p:cNvSpPr/>
          <p:nvPr/>
        </p:nvSpPr>
        <p:spPr>
          <a:xfrm>
            <a:off x="5265874" y="1421803"/>
            <a:ext cx="591829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  <a:endParaRPr lang="de-DE" sz="4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221891" y="1552688"/>
            <a:ext cx="59182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</a:p>
          <a:p>
            <a:pPr algn="ctr"/>
            <a:r>
              <a:rPr lang="de-DE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  <a:p>
            <a:pPr algn="ctr"/>
            <a:r>
              <a:rPr lang="de-DE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</a:t>
            </a:r>
            <a:endParaRPr lang="de-DE" sz="4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4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Gespräche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Dokumentation</a:t>
            </a:r>
          </a:p>
          <a:p>
            <a:r>
              <a:rPr lang="de-AT" dirty="0" smtClean="0"/>
              <a:t>Verwerfen von Strategien</a:t>
            </a:r>
          </a:p>
          <a:p>
            <a:r>
              <a:rPr lang="de-AT" dirty="0" smtClean="0"/>
              <a:t>Präsentationen</a:t>
            </a:r>
          </a:p>
          <a:p>
            <a:r>
              <a:rPr lang="de-AT" dirty="0" smtClean="0"/>
              <a:t>Verweilen</a:t>
            </a:r>
          </a:p>
          <a:p>
            <a:r>
              <a:rPr lang="de-AT" dirty="0" smtClean="0"/>
              <a:t>Lösungsbox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06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Mathemagie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80" y="1596256"/>
            <a:ext cx="40005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Zauberkugel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78" y="2906713"/>
            <a:ext cx="75819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09" y="1080581"/>
            <a:ext cx="11631288" cy="51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Kartentrick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https://thomaseibel.files.wordpress.com/2012/08/spielkar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8" y="1616018"/>
            <a:ext cx="66198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8000" b="1" dirty="0"/>
              <a:t>Multipliziere</a:t>
            </a:r>
            <a:r>
              <a:rPr lang="de-AT" sz="8000" dirty="0"/>
              <a:t> </a:t>
            </a:r>
          </a:p>
          <a:p>
            <a:pPr marL="0" indent="0" algn="ctr">
              <a:buNone/>
            </a:pPr>
            <a:r>
              <a:rPr lang="de-AT" sz="7200" dirty="0"/>
              <a:t>die Geheimzahl </a:t>
            </a:r>
          </a:p>
          <a:p>
            <a:pPr marL="0" indent="0" algn="ctr">
              <a:buNone/>
            </a:pPr>
            <a:r>
              <a:rPr lang="de-AT" sz="8000" b="1" dirty="0"/>
              <a:t>mit 2</a:t>
            </a:r>
            <a:r>
              <a:rPr lang="de-AT" sz="8000" dirty="0"/>
              <a:t>!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00B4-9D8A-4A54-AF3A-68BD7229F922}" type="slidenum">
              <a:rPr lang="de-AT" smtClean="0">
                <a:solidFill>
                  <a:prstClr val="white"/>
                </a:solidFill>
              </a:rPr>
              <a:pPr/>
              <a:t>9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-Wien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esenationsvorlage_schlicht_1" id="{60709A95-ED13-4DF8-ADB4-14964B3B328E}" vid="{008AA6BB-AE2D-4E57-893D-9B8D044C865D}"/>
    </a:ext>
  </a:extLst>
</a:theme>
</file>

<file path=ppt/theme/theme2.xml><?xml version="1.0" encoding="utf-8"?>
<a:theme xmlns:a="http://schemas.openxmlformats.org/drawingml/2006/main" name="1_PH-Wien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022D69D-74AF-438E-B16A-512F32085FC7}" vid="{EE1648C3-49AC-42C8-A326-B5C0C9F5DA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Breitbild</PresentationFormat>
  <Paragraphs>87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Franklin Gothic Book</vt:lpstr>
      <vt:lpstr>Wingdings</vt:lpstr>
      <vt:lpstr>PH-Wien</vt:lpstr>
      <vt:lpstr>1_PH-Wien</vt:lpstr>
      <vt:lpstr>Haus der Mathematik on Tour</vt:lpstr>
      <vt:lpstr>PowerPoint-Präsentation</vt:lpstr>
      <vt:lpstr>PowerPoint-Präsentation</vt:lpstr>
      <vt:lpstr>Gespräche</vt:lpstr>
      <vt:lpstr>Mathemagie</vt:lpstr>
      <vt:lpstr>Zauberkugel</vt:lpstr>
      <vt:lpstr>PowerPoint-Präsentation</vt:lpstr>
      <vt:lpstr>Kartentrick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Urlaubsziel …</vt:lpstr>
      <vt:lpstr>Wie viele Zwerge zählst du?</vt:lpstr>
      <vt:lpstr>Ich weiß was über Sie …</vt:lpstr>
      <vt:lpstr>Ein Zaubertrick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Gruppenpuzzle</dc:title>
  <dc:creator>Monika Musilek</dc:creator>
  <cp:lastModifiedBy>Monika Musilek</cp:lastModifiedBy>
  <cp:revision>205</cp:revision>
  <dcterms:created xsi:type="dcterms:W3CDTF">2015-01-08T12:25:25Z</dcterms:created>
  <dcterms:modified xsi:type="dcterms:W3CDTF">2016-02-25T08:03:59Z</dcterms:modified>
</cp:coreProperties>
</file>